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256" r:id="rId2"/>
    <p:sldId id="331" r:id="rId3"/>
    <p:sldId id="330" r:id="rId4"/>
    <p:sldId id="332" r:id="rId5"/>
    <p:sldId id="349" r:id="rId6"/>
    <p:sldId id="333" r:id="rId7"/>
    <p:sldId id="334" r:id="rId8"/>
    <p:sldId id="335" r:id="rId9"/>
    <p:sldId id="336" r:id="rId10"/>
    <p:sldId id="337" r:id="rId11"/>
    <p:sldId id="338" r:id="rId12"/>
    <p:sldId id="339" r:id="rId13"/>
    <p:sldId id="340" r:id="rId14"/>
    <p:sldId id="341" r:id="rId15"/>
    <p:sldId id="342" r:id="rId16"/>
    <p:sldId id="343" r:id="rId17"/>
    <p:sldId id="344" r:id="rId18"/>
    <p:sldId id="345" r:id="rId19"/>
    <p:sldId id="346" r:id="rId20"/>
    <p:sldId id="350" r:id="rId21"/>
    <p:sldId id="314" r:id="rId22"/>
    <p:sldId id="353" r:id="rId23"/>
    <p:sldId id="354" r:id="rId24"/>
    <p:sldId id="355" r:id="rId25"/>
    <p:sldId id="356" r:id="rId26"/>
    <p:sldId id="316" r:id="rId27"/>
    <p:sldId id="396" r:id="rId28"/>
    <p:sldId id="368" r:id="rId29"/>
    <p:sldId id="369" r:id="rId30"/>
    <p:sldId id="375" r:id="rId31"/>
    <p:sldId id="376" r:id="rId32"/>
    <p:sldId id="397" r:id="rId33"/>
    <p:sldId id="377" r:id="rId34"/>
    <p:sldId id="378" r:id="rId35"/>
    <p:sldId id="379" r:id="rId36"/>
    <p:sldId id="380" r:id="rId37"/>
    <p:sldId id="381" r:id="rId38"/>
    <p:sldId id="398" r:id="rId39"/>
    <p:sldId id="394" r:id="rId40"/>
    <p:sldId id="262" r:id="rId41"/>
  </p:sldIdLst>
  <p:sldSz cx="9144000" cy="6858000" type="screen4x3"/>
  <p:notesSz cx="6858000" cy="9144000"/>
  <p:defaultTextStyle>
    <a:defPPr>
      <a:defRPr lang="en-US"/>
    </a:defPPr>
    <a:lvl1pPr algn="l" rtl="0" fontAlgn="base">
      <a:spcBef>
        <a:spcPct val="0"/>
      </a:spcBef>
      <a:spcAft>
        <a:spcPct val="0"/>
      </a:spcAft>
      <a:defRPr sz="2000" kern="1200">
        <a:solidFill>
          <a:srgbClr val="000066"/>
        </a:solidFill>
        <a:latin typeface="Times New Roman" pitchFamily="18" charset="0"/>
        <a:ea typeface="+mn-ea"/>
        <a:cs typeface="+mn-cs"/>
      </a:defRPr>
    </a:lvl1pPr>
    <a:lvl2pPr marL="457200" algn="l" rtl="0" fontAlgn="base">
      <a:spcBef>
        <a:spcPct val="0"/>
      </a:spcBef>
      <a:spcAft>
        <a:spcPct val="0"/>
      </a:spcAft>
      <a:defRPr sz="2000" kern="1200">
        <a:solidFill>
          <a:srgbClr val="000066"/>
        </a:solidFill>
        <a:latin typeface="Times New Roman" pitchFamily="18" charset="0"/>
        <a:ea typeface="+mn-ea"/>
        <a:cs typeface="+mn-cs"/>
      </a:defRPr>
    </a:lvl2pPr>
    <a:lvl3pPr marL="914400" algn="l" rtl="0" fontAlgn="base">
      <a:spcBef>
        <a:spcPct val="0"/>
      </a:spcBef>
      <a:spcAft>
        <a:spcPct val="0"/>
      </a:spcAft>
      <a:defRPr sz="2000" kern="1200">
        <a:solidFill>
          <a:srgbClr val="000066"/>
        </a:solidFill>
        <a:latin typeface="Times New Roman" pitchFamily="18" charset="0"/>
        <a:ea typeface="+mn-ea"/>
        <a:cs typeface="+mn-cs"/>
      </a:defRPr>
    </a:lvl3pPr>
    <a:lvl4pPr marL="1371600" algn="l" rtl="0" fontAlgn="base">
      <a:spcBef>
        <a:spcPct val="0"/>
      </a:spcBef>
      <a:spcAft>
        <a:spcPct val="0"/>
      </a:spcAft>
      <a:defRPr sz="2000" kern="1200">
        <a:solidFill>
          <a:srgbClr val="000066"/>
        </a:solidFill>
        <a:latin typeface="Times New Roman" pitchFamily="18" charset="0"/>
        <a:ea typeface="+mn-ea"/>
        <a:cs typeface="+mn-cs"/>
      </a:defRPr>
    </a:lvl4pPr>
    <a:lvl5pPr marL="1828800" algn="l" rtl="0" fontAlgn="base">
      <a:spcBef>
        <a:spcPct val="0"/>
      </a:spcBef>
      <a:spcAft>
        <a:spcPct val="0"/>
      </a:spcAft>
      <a:defRPr sz="2000" kern="1200">
        <a:solidFill>
          <a:srgbClr val="000066"/>
        </a:solidFill>
        <a:latin typeface="Times New Roman" pitchFamily="18" charset="0"/>
        <a:ea typeface="+mn-ea"/>
        <a:cs typeface="+mn-cs"/>
      </a:defRPr>
    </a:lvl5pPr>
    <a:lvl6pPr marL="2286000" algn="l" defTabSz="914400" rtl="0" eaLnBrk="1" latinLnBrk="0" hangingPunct="1">
      <a:defRPr sz="2000" kern="1200">
        <a:solidFill>
          <a:srgbClr val="000066"/>
        </a:solidFill>
        <a:latin typeface="Times New Roman" pitchFamily="18" charset="0"/>
        <a:ea typeface="+mn-ea"/>
        <a:cs typeface="+mn-cs"/>
      </a:defRPr>
    </a:lvl6pPr>
    <a:lvl7pPr marL="2743200" algn="l" defTabSz="914400" rtl="0" eaLnBrk="1" latinLnBrk="0" hangingPunct="1">
      <a:defRPr sz="2000" kern="1200">
        <a:solidFill>
          <a:srgbClr val="000066"/>
        </a:solidFill>
        <a:latin typeface="Times New Roman" pitchFamily="18" charset="0"/>
        <a:ea typeface="+mn-ea"/>
        <a:cs typeface="+mn-cs"/>
      </a:defRPr>
    </a:lvl7pPr>
    <a:lvl8pPr marL="3200400" algn="l" defTabSz="914400" rtl="0" eaLnBrk="1" latinLnBrk="0" hangingPunct="1">
      <a:defRPr sz="2000" kern="1200">
        <a:solidFill>
          <a:srgbClr val="000066"/>
        </a:solidFill>
        <a:latin typeface="Times New Roman" pitchFamily="18" charset="0"/>
        <a:ea typeface="+mn-ea"/>
        <a:cs typeface="+mn-cs"/>
      </a:defRPr>
    </a:lvl8pPr>
    <a:lvl9pPr marL="3657600" algn="l" defTabSz="914400" rtl="0" eaLnBrk="1" latinLnBrk="0" hangingPunct="1">
      <a:defRPr sz="2000" kern="1200">
        <a:solidFill>
          <a:srgbClr val="000066"/>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3333FF"/>
    <a:srgbClr val="FF3300"/>
    <a:srgbClr val="996633"/>
    <a:srgbClr val="9A7200"/>
    <a:srgbClr val="CC9900"/>
    <a:srgbClr val="0000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0609" autoAdjust="0"/>
    <p:restoredTop sz="94707" autoAdjust="0"/>
  </p:normalViewPr>
  <p:slideViewPr>
    <p:cSldViewPr>
      <p:cViewPr varScale="1">
        <p:scale>
          <a:sx n="70" d="100"/>
          <a:sy n="70" d="100"/>
        </p:scale>
        <p:origin x="-1578" y="-102"/>
      </p:cViewPr>
      <p:guideLst>
        <p:guide orient="horz" pos="2160"/>
        <p:guide pos="2880"/>
      </p:guideLst>
    </p:cSldViewPr>
  </p:slideViewPr>
  <p:outlineViewPr>
    <p:cViewPr>
      <p:scale>
        <a:sx n="33" d="100"/>
        <a:sy n="33" d="100"/>
      </p:scale>
      <p:origin x="6"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solidFill>
                  <a:schemeClr val="tx1"/>
                </a:solidFill>
                <a:latin typeface="Arial" charset="0"/>
              </a:defRPr>
            </a:lvl1pPr>
          </a:lstStyle>
          <a:p>
            <a:pPr>
              <a:defRPr/>
            </a:pPr>
            <a:endParaRPr lang="en-US"/>
          </a:p>
        </p:txBody>
      </p:sp>
      <p:sp>
        <p:nvSpPr>
          <p:cNvPr id="36867"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solidFill>
                  <a:schemeClr val="tx1"/>
                </a:solidFill>
                <a:latin typeface="Arial" charset="0"/>
              </a:defRPr>
            </a:lvl1pPr>
          </a:lstStyle>
          <a:p>
            <a:pPr>
              <a:defRPr/>
            </a:pPr>
            <a:endParaRPr lang="en-US"/>
          </a:p>
        </p:txBody>
      </p:sp>
      <p:sp>
        <p:nvSpPr>
          <p:cNvPr id="1434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6869"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6870"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solidFill>
                  <a:schemeClr val="tx1"/>
                </a:solidFill>
                <a:latin typeface="Arial" charset="0"/>
              </a:defRPr>
            </a:lvl1pPr>
          </a:lstStyle>
          <a:p>
            <a:pPr>
              <a:defRPr/>
            </a:pPr>
            <a:endParaRPr lang="en-US"/>
          </a:p>
        </p:txBody>
      </p:sp>
      <p:sp>
        <p:nvSpPr>
          <p:cNvPr id="36871"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solidFill>
                  <a:schemeClr val="tx1"/>
                </a:solidFill>
                <a:latin typeface="Arial" charset="0"/>
              </a:defRPr>
            </a:lvl1pPr>
          </a:lstStyle>
          <a:p>
            <a:pPr>
              <a:defRPr/>
            </a:pPr>
            <a:fld id="{98D45ED2-F811-423B-BFFA-0229B327AAA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a:ln/>
        </p:spPr>
      </p:sp>
      <p:sp>
        <p:nvSpPr>
          <p:cNvPr id="16386" name="Notes Placeholder 2"/>
          <p:cNvSpPr>
            <a:spLocks noGrp="1"/>
          </p:cNvSpPr>
          <p:nvPr>
            <p:ph type="body" idx="1"/>
          </p:nvPr>
        </p:nvSpPr>
        <p:spPr>
          <a:noFill/>
          <a:ln/>
        </p:spPr>
        <p:txBody>
          <a:bodyPr/>
          <a:lstStyle/>
          <a:p>
            <a:endParaRPr lang="en-US" smtClean="0">
              <a:latin typeface="Arial" pitchFamily="34" charset="0"/>
            </a:endParaRPr>
          </a:p>
        </p:txBody>
      </p:sp>
      <p:sp>
        <p:nvSpPr>
          <p:cNvPr id="16387" name="Slide Number Placeholder 3"/>
          <p:cNvSpPr>
            <a:spLocks noGrp="1"/>
          </p:cNvSpPr>
          <p:nvPr>
            <p:ph type="sldNum" sz="quarter" idx="5"/>
          </p:nvPr>
        </p:nvSpPr>
        <p:spPr>
          <a:noFill/>
        </p:spPr>
        <p:txBody>
          <a:bodyPr/>
          <a:lstStyle/>
          <a:p>
            <a:fld id="{F86A6A92-5F91-4DA5-AC75-B2A05655EB31}" type="slidenum">
              <a:rPr lang="en-US" smtClean="0">
                <a:latin typeface="Arial" pitchFamily="34" charset="0"/>
              </a:rPr>
              <a:pPr/>
              <a:t>1</a:t>
            </a:fld>
            <a:endParaRPr lang="en-US"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7"/>
          <p:cNvSpPr>
            <a:spLocks noGrp="1" noChangeArrowheads="1"/>
          </p:cNvSpPr>
          <p:nvPr>
            <p:ph type="sldNum" sz="quarter" idx="5"/>
          </p:nvPr>
        </p:nvSpPr>
        <p:spPr>
          <a:noFill/>
        </p:spPr>
        <p:txBody>
          <a:bodyPr/>
          <a:lstStyle/>
          <a:p>
            <a:fld id="{E9DCD69D-BF95-446A-AFF2-751D47284825}" type="slidenum">
              <a:rPr lang="en-US" smtClean="0">
                <a:latin typeface="Arial" pitchFamily="34" charset="0"/>
                <a:cs typeface="Arial" pitchFamily="34" charset="0"/>
              </a:rPr>
              <a:pPr/>
              <a:t>16</a:t>
            </a:fld>
            <a:endParaRPr lang="en-US" smtClean="0">
              <a:latin typeface="Arial" pitchFamily="34" charset="0"/>
              <a:cs typeface="Arial" pitchFamily="34" charset="0"/>
            </a:endParaRPr>
          </a:p>
        </p:txBody>
      </p:sp>
      <p:sp>
        <p:nvSpPr>
          <p:cNvPr id="40962" name="Rectangle 2"/>
          <p:cNvSpPr>
            <a:spLocks noGrp="1" noRot="1" noChangeAspect="1" noChangeArrowheads="1" noTextEdit="1"/>
          </p:cNvSpPr>
          <p:nvPr>
            <p:ph type="sldImg"/>
          </p:nvPr>
        </p:nvSpPr>
        <p:spPr>
          <a:ln/>
        </p:spPr>
      </p:sp>
      <p:cxnSp>
        <p:nvCxnSpPr>
          <p:cNvPr id="6" name="Straight Connector 5"/>
          <p:cNvCxnSpPr/>
          <p:nvPr/>
        </p:nvCxnSpPr>
        <p:spPr>
          <a:xfrm>
            <a:off x="687388" y="47212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700088" y="51593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93738" y="55911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706438" y="60293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81038" y="6543675"/>
            <a:ext cx="54800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93738" y="69818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87388" y="74136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00088" y="78517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a:spLocks noGrp="1" noChangeArrowheads="1"/>
          </p:cNvSpPr>
          <p:nvPr>
            <p:ph type="sldNum" sz="quarter" idx="5"/>
          </p:nvPr>
        </p:nvSpPr>
        <p:spPr>
          <a:noFill/>
        </p:spPr>
        <p:txBody>
          <a:bodyPr/>
          <a:lstStyle/>
          <a:p>
            <a:fld id="{EF25E661-CC89-46DB-9DA7-FA3E95493D25}" type="slidenum">
              <a:rPr lang="en-US" smtClean="0">
                <a:latin typeface="Arial" pitchFamily="34" charset="0"/>
                <a:cs typeface="Arial" pitchFamily="34" charset="0"/>
              </a:rPr>
              <a:pPr/>
              <a:t>18</a:t>
            </a:fld>
            <a:endParaRPr lang="en-US" smtClean="0">
              <a:latin typeface="Arial" pitchFamily="34" charset="0"/>
              <a:cs typeface="Arial" pitchFamily="34" charset="0"/>
            </a:endParaRPr>
          </a:p>
        </p:txBody>
      </p:sp>
      <p:sp>
        <p:nvSpPr>
          <p:cNvPr id="44034" name="Rectangle 2"/>
          <p:cNvSpPr>
            <a:spLocks noGrp="1" noRot="1" noChangeAspect="1" noChangeArrowheads="1" noTextEdit="1"/>
          </p:cNvSpPr>
          <p:nvPr>
            <p:ph type="sldImg"/>
          </p:nvPr>
        </p:nvSpPr>
        <p:spPr>
          <a:ln/>
        </p:spPr>
      </p:sp>
      <p:cxnSp>
        <p:nvCxnSpPr>
          <p:cNvPr id="6" name="Straight Connector 5"/>
          <p:cNvCxnSpPr/>
          <p:nvPr/>
        </p:nvCxnSpPr>
        <p:spPr>
          <a:xfrm>
            <a:off x="687388" y="47212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700088" y="51593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93738" y="55911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706438" y="60293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81038" y="6543675"/>
            <a:ext cx="54800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93738" y="69818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87388" y="74136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00088" y="78517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a:spLocks noGrp="1" noChangeArrowheads="1"/>
          </p:cNvSpPr>
          <p:nvPr>
            <p:ph type="sldNum" sz="quarter" idx="5"/>
          </p:nvPr>
        </p:nvSpPr>
        <p:spPr>
          <a:noFill/>
        </p:spPr>
        <p:txBody>
          <a:bodyPr/>
          <a:lstStyle/>
          <a:p>
            <a:fld id="{1CBD835E-DD6D-4D12-84C3-1520A1C43510}" type="slidenum">
              <a:rPr lang="en-US" smtClean="0">
                <a:latin typeface="Arial" pitchFamily="34" charset="0"/>
                <a:cs typeface="Arial" pitchFamily="34" charset="0"/>
              </a:rPr>
              <a:pPr/>
              <a:t>19</a:t>
            </a:fld>
            <a:endParaRPr lang="en-US" smtClean="0">
              <a:latin typeface="Arial" pitchFamily="34" charset="0"/>
              <a:cs typeface="Arial" pitchFamily="34" charset="0"/>
            </a:endParaRPr>
          </a:p>
        </p:txBody>
      </p:sp>
      <p:sp>
        <p:nvSpPr>
          <p:cNvPr id="46082" name="Rectangle 2"/>
          <p:cNvSpPr>
            <a:spLocks noGrp="1" noRot="1" noChangeAspect="1" noChangeArrowheads="1" noTextEdit="1"/>
          </p:cNvSpPr>
          <p:nvPr>
            <p:ph type="sldImg"/>
          </p:nvPr>
        </p:nvSpPr>
        <p:spPr>
          <a:ln/>
        </p:spPr>
      </p:sp>
      <p:cxnSp>
        <p:nvCxnSpPr>
          <p:cNvPr id="6" name="Straight Connector 5"/>
          <p:cNvCxnSpPr/>
          <p:nvPr/>
        </p:nvCxnSpPr>
        <p:spPr>
          <a:xfrm>
            <a:off x="687388" y="47212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700088" y="51593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93738" y="55911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706438" y="60293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81038" y="6543675"/>
            <a:ext cx="54800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93738" y="69818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87388" y="74136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00088" y="78517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a:spLocks noGrp="1" noChangeArrowheads="1"/>
          </p:cNvSpPr>
          <p:nvPr>
            <p:ph type="sldNum" sz="quarter" idx="5"/>
          </p:nvPr>
        </p:nvSpPr>
        <p:spPr>
          <a:noFill/>
        </p:spPr>
        <p:txBody>
          <a:bodyPr/>
          <a:lstStyle/>
          <a:p>
            <a:fld id="{4499242C-96AD-4C64-8BC7-0247C1A49953}" type="slidenum">
              <a:rPr lang="en-US" smtClean="0">
                <a:latin typeface="Arial" pitchFamily="34" charset="0"/>
              </a:rPr>
              <a:pPr/>
              <a:t>22</a:t>
            </a:fld>
            <a:endParaRPr lang="en-US" smtClean="0">
              <a:latin typeface="Arial" pitchFamily="34" charset="0"/>
            </a:endParaRPr>
          </a:p>
        </p:txBody>
      </p:sp>
      <p:sp>
        <p:nvSpPr>
          <p:cNvPr id="52226" name="Rectangle 2"/>
          <p:cNvSpPr>
            <a:spLocks noGrp="1" noRot="1" noChangeAspect="1" noChangeArrowheads="1" noTextEdit="1"/>
          </p:cNvSpPr>
          <p:nvPr>
            <p:ph type="sldImg"/>
          </p:nvPr>
        </p:nvSpPr>
        <p:spPr>
          <a:ln/>
        </p:spPr>
      </p:sp>
      <p:cxnSp>
        <p:nvCxnSpPr>
          <p:cNvPr id="6" name="Straight Connector 5"/>
          <p:cNvCxnSpPr/>
          <p:nvPr/>
        </p:nvCxnSpPr>
        <p:spPr>
          <a:xfrm>
            <a:off x="687388" y="4722813"/>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700088" y="51593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93738" y="55911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706438" y="60293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81038" y="6545263"/>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93738" y="69818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87388" y="74136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00088" y="78517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7"/>
          <p:cNvSpPr>
            <a:spLocks noGrp="1" noChangeArrowheads="1"/>
          </p:cNvSpPr>
          <p:nvPr>
            <p:ph type="sldNum" sz="quarter" idx="5"/>
          </p:nvPr>
        </p:nvSpPr>
        <p:spPr>
          <a:noFill/>
        </p:spPr>
        <p:txBody>
          <a:bodyPr/>
          <a:lstStyle/>
          <a:p>
            <a:fld id="{296F72A6-287D-4CBB-9F55-876AF6C8B6FD}" type="slidenum">
              <a:rPr lang="en-US" smtClean="0">
                <a:latin typeface="Arial" pitchFamily="34" charset="0"/>
              </a:rPr>
              <a:pPr/>
              <a:t>23</a:t>
            </a:fld>
            <a:endParaRPr lang="en-US" smtClean="0">
              <a:latin typeface="Arial" pitchFamily="34" charset="0"/>
            </a:endParaRPr>
          </a:p>
        </p:txBody>
      </p:sp>
      <p:sp>
        <p:nvSpPr>
          <p:cNvPr id="54274" name="Rectangle 2"/>
          <p:cNvSpPr>
            <a:spLocks noGrp="1" noRot="1" noChangeAspect="1" noChangeArrowheads="1" noTextEdit="1"/>
          </p:cNvSpPr>
          <p:nvPr>
            <p:ph type="sldImg"/>
          </p:nvPr>
        </p:nvSpPr>
        <p:spPr>
          <a:ln/>
        </p:spPr>
      </p:sp>
      <p:cxnSp>
        <p:nvCxnSpPr>
          <p:cNvPr id="5" name="Straight Connector 4"/>
          <p:cNvCxnSpPr/>
          <p:nvPr/>
        </p:nvCxnSpPr>
        <p:spPr>
          <a:xfrm>
            <a:off x="687388" y="4722813"/>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700088" y="51593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693738" y="55911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706438" y="60293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681038" y="6545263"/>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93738" y="69818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87388" y="74136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700088" y="78517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p:cNvSpPr>
            <a:spLocks noGrp="1" noChangeArrowheads="1"/>
          </p:cNvSpPr>
          <p:nvPr>
            <p:ph type="sldNum" sz="quarter" idx="5"/>
          </p:nvPr>
        </p:nvSpPr>
        <p:spPr>
          <a:noFill/>
        </p:spPr>
        <p:txBody>
          <a:bodyPr/>
          <a:lstStyle/>
          <a:p>
            <a:fld id="{0744D8D4-95EA-4834-9293-BFA5FCC92DC1}" type="slidenum">
              <a:rPr lang="en-US" smtClean="0">
                <a:latin typeface="Arial" pitchFamily="34" charset="0"/>
              </a:rPr>
              <a:pPr/>
              <a:t>24</a:t>
            </a:fld>
            <a:endParaRPr lang="en-US" smtClean="0">
              <a:latin typeface="Arial" pitchFamily="34" charset="0"/>
            </a:endParaRPr>
          </a:p>
        </p:txBody>
      </p:sp>
      <p:sp>
        <p:nvSpPr>
          <p:cNvPr id="56322" name="Rectangle 2"/>
          <p:cNvSpPr>
            <a:spLocks noGrp="1" noRot="1" noChangeAspect="1" noChangeArrowheads="1" noTextEdit="1"/>
          </p:cNvSpPr>
          <p:nvPr>
            <p:ph type="sldImg"/>
          </p:nvPr>
        </p:nvSpPr>
        <p:spPr>
          <a:ln/>
        </p:spPr>
      </p:sp>
      <p:cxnSp>
        <p:nvCxnSpPr>
          <p:cNvPr id="6" name="Straight Connector 5"/>
          <p:cNvCxnSpPr/>
          <p:nvPr/>
        </p:nvCxnSpPr>
        <p:spPr>
          <a:xfrm>
            <a:off x="687388" y="4722813"/>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700088" y="51593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93738" y="55911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706438" y="60293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81038" y="6545263"/>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93738" y="69818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87388" y="74136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00088" y="78517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a:spLocks noGrp="1" noChangeArrowheads="1"/>
          </p:cNvSpPr>
          <p:nvPr>
            <p:ph type="sldNum" sz="quarter" idx="5"/>
          </p:nvPr>
        </p:nvSpPr>
        <p:spPr>
          <a:noFill/>
        </p:spPr>
        <p:txBody>
          <a:bodyPr/>
          <a:lstStyle/>
          <a:p>
            <a:fld id="{67CA11CC-226E-4EAE-9188-3393FB958805}" type="slidenum">
              <a:rPr lang="en-US" smtClean="0">
                <a:latin typeface="Arial" pitchFamily="34" charset="0"/>
              </a:rPr>
              <a:pPr/>
              <a:t>25</a:t>
            </a:fld>
            <a:endParaRPr lang="en-US" smtClean="0">
              <a:latin typeface="Arial" pitchFamily="34" charset="0"/>
            </a:endParaRPr>
          </a:p>
        </p:txBody>
      </p:sp>
      <p:sp>
        <p:nvSpPr>
          <p:cNvPr id="58370" name="Rectangle 2"/>
          <p:cNvSpPr>
            <a:spLocks noGrp="1" noRot="1" noChangeAspect="1" noChangeArrowheads="1" noTextEdit="1"/>
          </p:cNvSpPr>
          <p:nvPr>
            <p:ph type="sldImg"/>
          </p:nvPr>
        </p:nvSpPr>
        <p:spPr>
          <a:ln/>
        </p:spPr>
      </p:sp>
      <p:cxnSp>
        <p:nvCxnSpPr>
          <p:cNvPr id="6" name="Straight Connector 5"/>
          <p:cNvCxnSpPr/>
          <p:nvPr/>
        </p:nvCxnSpPr>
        <p:spPr>
          <a:xfrm>
            <a:off x="687388" y="4722813"/>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700088" y="51593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93738" y="55911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706438" y="60293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81038" y="6545263"/>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93738" y="69818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87388" y="74136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00088" y="78517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7"/>
          <p:cNvSpPr>
            <a:spLocks noGrp="1" noChangeArrowheads="1"/>
          </p:cNvSpPr>
          <p:nvPr>
            <p:ph type="sldNum" sz="quarter" idx="5"/>
          </p:nvPr>
        </p:nvSpPr>
        <p:spPr>
          <a:noFill/>
        </p:spPr>
        <p:txBody>
          <a:bodyPr/>
          <a:lstStyle/>
          <a:p>
            <a:fld id="{8524E259-7F22-45FB-9A9F-DE2E274719E4}" type="slidenum">
              <a:rPr lang="en-US" smtClean="0">
                <a:latin typeface="Arial" pitchFamily="34" charset="0"/>
              </a:rPr>
              <a:pPr/>
              <a:t>28</a:t>
            </a:fld>
            <a:endParaRPr lang="en-US" smtClean="0">
              <a:latin typeface="Arial" pitchFamily="34" charset="0"/>
            </a:endParaRPr>
          </a:p>
        </p:txBody>
      </p:sp>
      <p:sp>
        <p:nvSpPr>
          <p:cNvPr id="76802" name="Rectangle 2"/>
          <p:cNvSpPr>
            <a:spLocks noGrp="1" noRot="1" noChangeAspect="1" noChangeArrowheads="1" noTextEdit="1"/>
          </p:cNvSpPr>
          <p:nvPr>
            <p:ph type="sldImg"/>
          </p:nvPr>
        </p:nvSpPr>
        <p:spPr>
          <a:ln/>
        </p:spPr>
      </p:sp>
      <p:cxnSp>
        <p:nvCxnSpPr>
          <p:cNvPr id="6" name="Straight Connector 5"/>
          <p:cNvCxnSpPr/>
          <p:nvPr/>
        </p:nvCxnSpPr>
        <p:spPr>
          <a:xfrm>
            <a:off x="687388" y="4722813"/>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700088" y="51593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93738" y="55911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706438" y="60293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81038" y="6545263"/>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93738" y="69818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87388" y="74136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00088" y="78517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7"/>
          <p:cNvSpPr>
            <a:spLocks noGrp="1" noChangeArrowheads="1"/>
          </p:cNvSpPr>
          <p:nvPr>
            <p:ph type="sldNum" sz="quarter" idx="5"/>
          </p:nvPr>
        </p:nvSpPr>
        <p:spPr>
          <a:noFill/>
        </p:spPr>
        <p:txBody>
          <a:bodyPr/>
          <a:lstStyle/>
          <a:p>
            <a:fld id="{4F0FDCA9-E764-463A-9855-069A056622FD}" type="slidenum">
              <a:rPr lang="en-US" smtClean="0">
                <a:latin typeface="Arial" pitchFamily="34" charset="0"/>
              </a:rPr>
              <a:pPr/>
              <a:t>29</a:t>
            </a:fld>
            <a:endParaRPr lang="en-US" smtClean="0">
              <a:latin typeface="Arial" pitchFamily="34" charset="0"/>
            </a:endParaRPr>
          </a:p>
        </p:txBody>
      </p:sp>
      <p:sp>
        <p:nvSpPr>
          <p:cNvPr id="78850" name="Rectangle 2"/>
          <p:cNvSpPr>
            <a:spLocks noGrp="1" noRot="1" noChangeAspect="1" noChangeArrowheads="1" noTextEdit="1"/>
          </p:cNvSpPr>
          <p:nvPr>
            <p:ph type="sldImg"/>
          </p:nvPr>
        </p:nvSpPr>
        <p:spPr>
          <a:ln/>
        </p:spPr>
      </p:sp>
      <p:cxnSp>
        <p:nvCxnSpPr>
          <p:cNvPr id="6" name="Straight Connector 5"/>
          <p:cNvCxnSpPr/>
          <p:nvPr/>
        </p:nvCxnSpPr>
        <p:spPr>
          <a:xfrm>
            <a:off x="687388" y="4722813"/>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700088" y="51593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93738" y="55911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706438" y="60293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81038" y="6545263"/>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93738" y="69818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87388" y="74136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00088" y="78517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noTextEdit="1"/>
          </p:cNvSpPr>
          <p:nvPr>
            <p:ph type="sldImg"/>
          </p:nvPr>
        </p:nvSpPr>
        <p:spPr>
          <a:ln/>
        </p:spPr>
      </p:sp>
      <p:sp>
        <p:nvSpPr>
          <p:cNvPr id="89090" name="Slide Number Placeholder 3"/>
          <p:cNvSpPr>
            <a:spLocks noGrp="1"/>
          </p:cNvSpPr>
          <p:nvPr>
            <p:ph type="sldNum" sz="quarter" idx="5"/>
          </p:nvPr>
        </p:nvSpPr>
        <p:spPr>
          <a:noFill/>
        </p:spPr>
        <p:txBody>
          <a:bodyPr/>
          <a:lstStyle/>
          <a:p>
            <a:fld id="{20685B88-028A-4F97-BEF3-F3A12006F9D2}" type="slidenum">
              <a:rPr lang="en-US" smtClean="0">
                <a:latin typeface="Arial" pitchFamily="34" charset="0"/>
              </a:rPr>
              <a:pPr/>
              <a:t>30</a:t>
            </a:fld>
            <a:endParaRPr lang="en-US" smtClean="0">
              <a:latin typeface="Arial" pitchFamily="34" charset="0"/>
            </a:endParaRPr>
          </a:p>
        </p:txBody>
      </p:sp>
      <p:cxnSp>
        <p:nvCxnSpPr>
          <p:cNvPr id="6" name="Straight Connector 5"/>
          <p:cNvCxnSpPr/>
          <p:nvPr/>
        </p:nvCxnSpPr>
        <p:spPr>
          <a:xfrm>
            <a:off x="687388" y="4722813"/>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700088" y="51593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93738" y="55911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706438" y="60293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81038" y="6545263"/>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93738" y="69818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87388" y="74136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00088" y="78517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a:spLocks noGrp="1" noChangeArrowheads="1"/>
          </p:cNvSpPr>
          <p:nvPr>
            <p:ph type="sldNum" sz="quarter" idx="5"/>
          </p:nvPr>
        </p:nvSpPr>
        <p:spPr>
          <a:noFill/>
        </p:spPr>
        <p:txBody>
          <a:bodyPr/>
          <a:lstStyle/>
          <a:p>
            <a:fld id="{F9F0A995-84A8-40FD-9DAC-30FB8A6AB65E}" type="slidenum">
              <a:rPr lang="en-US" smtClean="0">
                <a:latin typeface="Arial" pitchFamily="34" charset="0"/>
                <a:cs typeface="Arial" pitchFamily="34" charset="0"/>
              </a:rPr>
              <a:pPr/>
              <a:t>6</a:t>
            </a:fld>
            <a:endParaRPr lang="en-US" smtClean="0">
              <a:latin typeface="Arial" pitchFamily="34" charset="0"/>
              <a:cs typeface="Arial" pitchFamily="34" charset="0"/>
            </a:endParaRPr>
          </a:p>
        </p:txBody>
      </p:sp>
      <p:sp>
        <p:nvSpPr>
          <p:cNvPr id="22530" name="Rectangle 2"/>
          <p:cNvSpPr>
            <a:spLocks noGrp="1" noRot="1" noChangeAspect="1" noChangeArrowheads="1" noTextEdit="1"/>
          </p:cNvSpPr>
          <p:nvPr>
            <p:ph type="sldImg"/>
          </p:nvPr>
        </p:nvSpPr>
        <p:spPr>
          <a:ln/>
        </p:spPr>
      </p:sp>
      <p:cxnSp>
        <p:nvCxnSpPr>
          <p:cNvPr id="6" name="Straight Connector 5"/>
          <p:cNvCxnSpPr/>
          <p:nvPr/>
        </p:nvCxnSpPr>
        <p:spPr>
          <a:xfrm>
            <a:off x="687388" y="47212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700088" y="51593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93738" y="55911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706438" y="60293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81038" y="6543675"/>
            <a:ext cx="54800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93738" y="69818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87388" y="74136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00088" y="78517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7"/>
          <p:cNvSpPr>
            <a:spLocks noGrp="1" noChangeArrowheads="1"/>
          </p:cNvSpPr>
          <p:nvPr>
            <p:ph type="sldNum" sz="quarter" idx="5"/>
          </p:nvPr>
        </p:nvSpPr>
        <p:spPr>
          <a:noFill/>
        </p:spPr>
        <p:txBody>
          <a:bodyPr/>
          <a:lstStyle/>
          <a:p>
            <a:fld id="{32222102-C1E1-4309-BFAC-E9BC5193FFB7}" type="slidenum">
              <a:rPr lang="en-US" smtClean="0">
                <a:latin typeface="Arial" pitchFamily="34" charset="0"/>
              </a:rPr>
              <a:pPr/>
              <a:t>31</a:t>
            </a:fld>
            <a:endParaRPr lang="en-US" smtClean="0">
              <a:latin typeface="Arial" pitchFamily="34" charset="0"/>
            </a:endParaRPr>
          </a:p>
        </p:txBody>
      </p:sp>
      <p:sp>
        <p:nvSpPr>
          <p:cNvPr id="91138" name="Rectangle 2"/>
          <p:cNvSpPr>
            <a:spLocks noGrp="1" noRot="1" noChangeAspect="1" noChangeArrowheads="1" noTextEdit="1"/>
          </p:cNvSpPr>
          <p:nvPr>
            <p:ph type="sldImg"/>
          </p:nvPr>
        </p:nvSpPr>
        <p:spPr>
          <a:ln/>
        </p:spPr>
      </p:sp>
      <p:cxnSp>
        <p:nvCxnSpPr>
          <p:cNvPr id="6" name="Straight Connector 5"/>
          <p:cNvCxnSpPr/>
          <p:nvPr/>
        </p:nvCxnSpPr>
        <p:spPr>
          <a:xfrm>
            <a:off x="687388" y="4722813"/>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700088" y="51593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93738" y="55911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706438" y="60293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81038" y="6545263"/>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93738" y="69818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87388" y="74136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00088" y="78517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7"/>
          <p:cNvSpPr>
            <a:spLocks noGrp="1" noChangeArrowheads="1"/>
          </p:cNvSpPr>
          <p:nvPr>
            <p:ph type="sldNum" sz="quarter" idx="5"/>
          </p:nvPr>
        </p:nvSpPr>
        <p:spPr>
          <a:noFill/>
        </p:spPr>
        <p:txBody>
          <a:bodyPr/>
          <a:lstStyle/>
          <a:p>
            <a:fld id="{2C733E05-9F80-4739-8E40-8A10B3C9A88D}" type="slidenum">
              <a:rPr lang="en-US" smtClean="0">
                <a:latin typeface="Arial" pitchFamily="34" charset="0"/>
              </a:rPr>
              <a:pPr/>
              <a:t>32</a:t>
            </a:fld>
            <a:endParaRPr lang="en-US" smtClean="0">
              <a:latin typeface="Arial" pitchFamily="34" charset="0"/>
            </a:endParaRPr>
          </a:p>
        </p:txBody>
      </p:sp>
      <p:sp>
        <p:nvSpPr>
          <p:cNvPr id="93186" name="Rectangle 2"/>
          <p:cNvSpPr>
            <a:spLocks noGrp="1" noRot="1" noChangeAspect="1" noChangeArrowheads="1" noTextEdit="1"/>
          </p:cNvSpPr>
          <p:nvPr>
            <p:ph type="sldImg"/>
          </p:nvPr>
        </p:nvSpPr>
        <p:spPr>
          <a:ln/>
        </p:spPr>
      </p:sp>
      <p:cxnSp>
        <p:nvCxnSpPr>
          <p:cNvPr id="6" name="Straight Connector 5"/>
          <p:cNvCxnSpPr/>
          <p:nvPr/>
        </p:nvCxnSpPr>
        <p:spPr>
          <a:xfrm>
            <a:off x="687388" y="4722813"/>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700088" y="51593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93738" y="55911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706438" y="60293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81038" y="6545263"/>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93738" y="69818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87388" y="74136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00088" y="78517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7"/>
          <p:cNvSpPr>
            <a:spLocks noGrp="1" noChangeArrowheads="1"/>
          </p:cNvSpPr>
          <p:nvPr>
            <p:ph type="sldNum" sz="quarter" idx="5"/>
          </p:nvPr>
        </p:nvSpPr>
        <p:spPr>
          <a:noFill/>
        </p:spPr>
        <p:txBody>
          <a:bodyPr/>
          <a:lstStyle/>
          <a:p>
            <a:fld id="{DA1573B2-A479-4B18-BFD4-73573CCD1D86}" type="slidenum">
              <a:rPr lang="en-US" smtClean="0">
                <a:latin typeface="Arial" pitchFamily="34" charset="0"/>
              </a:rPr>
              <a:pPr/>
              <a:t>33</a:t>
            </a:fld>
            <a:endParaRPr lang="en-US" smtClean="0">
              <a:latin typeface="Arial" pitchFamily="34" charset="0"/>
            </a:endParaRPr>
          </a:p>
        </p:txBody>
      </p:sp>
      <p:sp>
        <p:nvSpPr>
          <p:cNvPr id="95234" name="Rectangle 2"/>
          <p:cNvSpPr>
            <a:spLocks noGrp="1" noRot="1" noChangeAspect="1" noChangeArrowheads="1" noTextEdit="1"/>
          </p:cNvSpPr>
          <p:nvPr>
            <p:ph type="sldImg"/>
          </p:nvPr>
        </p:nvSpPr>
        <p:spPr>
          <a:ln/>
        </p:spPr>
      </p:sp>
      <p:cxnSp>
        <p:nvCxnSpPr>
          <p:cNvPr id="6" name="Straight Connector 5"/>
          <p:cNvCxnSpPr/>
          <p:nvPr/>
        </p:nvCxnSpPr>
        <p:spPr>
          <a:xfrm>
            <a:off x="687388" y="4722813"/>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700088" y="51593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93738" y="55911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706438" y="60293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81038" y="6545263"/>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93738" y="69818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87388" y="74136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00088" y="78517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noTextEdit="1"/>
          </p:cNvSpPr>
          <p:nvPr>
            <p:ph type="sldImg"/>
          </p:nvPr>
        </p:nvSpPr>
        <p:spPr>
          <a:ln/>
        </p:spPr>
      </p:sp>
      <p:sp>
        <p:nvSpPr>
          <p:cNvPr id="97282" name="Slide Number Placeholder 3"/>
          <p:cNvSpPr>
            <a:spLocks noGrp="1"/>
          </p:cNvSpPr>
          <p:nvPr>
            <p:ph type="sldNum" sz="quarter" idx="5"/>
          </p:nvPr>
        </p:nvSpPr>
        <p:spPr>
          <a:noFill/>
        </p:spPr>
        <p:txBody>
          <a:bodyPr/>
          <a:lstStyle/>
          <a:p>
            <a:fld id="{7C2BA662-73B5-4D8F-8433-F4F8E0F9F99B}" type="slidenum">
              <a:rPr lang="en-US" smtClean="0">
                <a:latin typeface="Arial" pitchFamily="34" charset="0"/>
              </a:rPr>
              <a:pPr/>
              <a:t>34</a:t>
            </a:fld>
            <a:endParaRPr lang="en-US" smtClean="0">
              <a:latin typeface="Arial" pitchFamily="34" charset="0"/>
            </a:endParaRPr>
          </a:p>
        </p:txBody>
      </p:sp>
      <p:cxnSp>
        <p:nvCxnSpPr>
          <p:cNvPr id="5" name="Straight Connector 4"/>
          <p:cNvCxnSpPr/>
          <p:nvPr/>
        </p:nvCxnSpPr>
        <p:spPr>
          <a:xfrm>
            <a:off x="687388" y="4722813"/>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700088" y="51593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693738" y="55911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706438" y="60293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681038" y="6545263"/>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93738" y="69818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87388" y="74136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700088" y="78517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noTextEdit="1"/>
          </p:cNvSpPr>
          <p:nvPr>
            <p:ph type="sldImg"/>
          </p:nvPr>
        </p:nvSpPr>
        <p:spPr>
          <a:ln/>
        </p:spPr>
      </p:sp>
      <p:sp>
        <p:nvSpPr>
          <p:cNvPr id="99330" name="Slide Number Placeholder 3"/>
          <p:cNvSpPr>
            <a:spLocks noGrp="1"/>
          </p:cNvSpPr>
          <p:nvPr>
            <p:ph type="sldNum" sz="quarter" idx="5"/>
          </p:nvPr>
        </p:nvSpPr>
        <p:spPr>
          <a:noFill/>
        </p:spPr>
        <p:txBody>
          <a:bodyPr/>
          <a:lstStyle/>
          <a:p>
            <a:fld id="{A41D3AA2-C152-4C51-9576-BF252530A3D5}" type="slidenum">
              <a:rPr lang="en-US" smtClean="0">
                <a:latin typeface="Arial" pitchFamily="34" charset="0"/>
              </a:rPr>
              <a:pPr/>
              <a:t>35</a:t>
            </a:fld>
            <a:endParaRPr lang="en-US" smtClean="0">
              <a:latin typeface="Arial" pitchFamily="34" charset="0"/>
            </a:endParaRPr>
          </a:p>
        </p:txBody>
      </p:sp>
      <p:cxnSp>
        <p:nvCxnSpPr>
          <p:cNvPr id="5" name="Straight Connector 4"/>
          <p:cNvCxnSpPr/>
          <p:nvPr/>
        </p:nvCxnSpPr>
        <p:spPr>
          <a:xfrm>
            <a:off x="687388" y="4722813"/>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700088" y="51593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693738" y="55911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706438" y="60293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681038" y="6545263"/>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93738" y="69818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87388" y="74136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700088" y="78517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p:cNvSpPr>
            <a:spLocks noGrp="1" noRot="1" noChangeAspect="1" noTextEdit="1"/>
          </p:cNvSpPr>
          <p:nvPr>
            <p:ph type="sldImg"/>
          </p:nvPr>
        </p:nvSpPr>
        <p:spPr>
          <a:ln/>
        </p:spPr>
      </p:sp>
      <p:sp>
        <p:nvSpPr>
          <p:cNvPr id="101378" name="Slide Number Placeholder 3"/>
          <p:cNvSpPr>
            <a:spLocks noGrp="1"/>
          </p:cNvSpPr>
          <p:nvPr>
            <p:ph type="sldNum" sz="quarter" idx="5"/>
          </p:nvPr>
        </p:nvSpPr>
        <p:spPr>
          <a:noFill/>
        </p:spPr>
        <p:txBody>
          <a:bodyPr/>
          <a:lstStyle/>
          <a:p>
            <a:fld id="{7D52925D-EE61-4629-9B22-624EC9A27B5A}" type="slidenum">
              <a:rPr lang="en-US" smtClean="0">
                <a:latin typeface="Arial" pitchFamily="34" charset="0"/>
              </a:rPr>
              <a:pPr/>
              <a:t>36</a:t>
            </a:fld>
            <a:endParaRPr lang="en-US" smtClean="0">
              <a:latin typeface="Arial" pitchFamily="34" charset="0"/>
            </a:endParaRPr>
          </a:p>
        </p:txBody>
      </p:sp>
      <p:cxnSp>
        <p:nvCxnSpPr>
          <p:cNvPr id="5" name="Straight Connector 4"/>
          <p:cNvCxnSpPr/>
          <p:nvPr/>
        </p:nvCxnSpPr>
        <p:spPr>
          <a:xfrm>
            <a:off x="687388" y="4722813"/>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700088" y="51593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693738" y="55911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706438" y="60293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681038" y="6545263"/>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93738" y="69818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87388" y="74136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700088" y="78517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7"/>
          <p:cNvSpPr>
            <a:spLocks noGrp="1" noChangeArrowheads="1"/>
          </p:cNvSpPr>
          <p:nvPr>
            <p:ph type="sldNum" sz="quarter" idx="5"/>
          </p:nvPr>
        </p:nvSpPr>
        <p:spPr>
          <a:noFill/>
        </p:spPr>
        <p:txBody>
          <a:bodyPr/>
          <a:lstStyle/>
          <a:p>
            <a:fld id="{B17D5A66-1A7A-483B-9F09-3EAA9BF6AFE0}" type="slidenum">
              <a:rPr lang="en-US" smtClean="0">
                <a:latin typeface="Arial" pitchFamily="34" charset="0"/>
              </a:rPr>
              <a:pPr/>
              <a:t>37</a:t>
            </a:fld>
            <a:endParaRPr lang="en-US" smtClean="0">
              <a:latin typeface="Arial" pitchFamily="34" charset="0"/>
            </a:endParaRPr>
          </a:p>
        </p:txBody>
      </p:sp>
      <p:sp>
        <p:nvSpPr>
          <p:cNvPr id="103426" name="Rectangle 2"/>
          <p:cNvSpPr>
            <a:spLocks noGrp="1" noRot="1" noChangeAspect="1" noChangeArrowheads="1" noTextEdit="1"/>
          </p:cNvSpPr>
          <p:nvPr>
            <p:ph type="sldImg"/>
          </p:nvPr>
        </p:nvSpPr>
        <p:spPr>
          <a:ln/>
        </p:spPr>
      </p:sp>
      <p:cxnSp>
        <p:nvCxnSpPr>
          <p:cNvPr id="5" name="Straight Connector 4"/>
          <p:cNvCxnSpPr/>
          <p:nvPr/>
        </p:nvCxnSpPr>
        <p:spPr>
          <a:xfrm>
            <a:off x="687388" y="4722813"/>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700088" y="51593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693738" y="55911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706438" y="60293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681038" y="6545263"/>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93738" y="69818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87388" y="74136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700088" y="78517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Slide Image Placeholder 1"/>
          <p:cNvSpPr>
            <a:spLocks noGrp="1" noRot="1" noChangeAspect="1"/>
          </p:cNvSpPr>
          <p:nvPr>
            <p:ph type="sldImg"/>
          </p:nvPr>
        </p:nvSpPr>
        <p:spPr>
          <a:ln/>
        </p:spPr>
      </p:sp>
      <p:sp>
        <p:nvSpPr>
          <p:cNvPr id="129026" name="Slide Number Placeholder 3"/>
          <p:cNvSpPr>
            <a:spLocks noGrp="1"/>
          </p:cNvSpPr>
          <p:nvPr>
            <p:ph type="sldNum" sz="quarter" idx="5"/>
          </p:nvPr>
        </p:nvSpPr>
        <p:spPr>
          <a:noFill/>
        </p:spPr>
        <p:txBody>
          <a:bodyPr/>
          <a:lstStyle/>
          <a:p>
            <a:fld id="{FFDC8EAE-D399-48C3-8008-FECBF71D22D7}" type="slidenum">
              <a:rPr lang="en-US" smtClean="0">
                <a:latin typeface="Arial" pitchFamily="34" charset="0"/>
              </a:rPr>
              <a:pPr/>
              <a:t>39</a:t>
            </a:fld>
            <a:endParaRPr lang="en-US" smtClean="0">
              <a:latin typeface="Arial" pitchFamily="34" charset="0"/>
            </a:endParaRPr>
          </a:p>
        </p:txBody>
      </p:sp>
      <p:cxnSp>
        <p:nvCxnSpPr>
          <p:cNvPr id="6" name="Straight Connector 5"/>
          <p:cNvCxnSpPr/>
          <p:nvPr/>
        </p:nvCxnSpPr>
        <p:spPr>
          <a:xfrm>
            <a:off x="687388" y="4722813"/>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700088" y="51593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93738" y="55911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706438" y="60293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81038" y="6545263"/>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93738" y="69818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87388" y="74136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00088" y="78517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p:cNvSpPr>
            <a:spLocks noGrp="1" noChangeArrowheads="1"/>
          </p:cNvSpPr>
          <p:nvPr>
            <p:ph type="sldNum" sz="quarter" idx="5"/>
          </p:nvPr>
        </p:nvSpPr>
        <p:spPr>
          <a:noFill/>
        </p:spPr>
        <p:txBody>
          <a:bodyPr/>
          <a:lstStyle/>
          <a:p>
            <a:fld id="{B81CB91D-467B-4972-A00B-A4248AC59745}" type="slidenum">
              <a:rPr lang="en-US" smtClean="0">
                <a:latin typeface="Arial" pitchFamily="34" charset="0"/>
                <a:cs typeface="Arial" pitchFamily="34" charset="0"/>
              </a:rPr>
              <a:pPr/>
              <a:t>7</a:t>
            </a:fld>
            <a:endParaRPr lang="en-US" smtClean="0">
              <a:latin typeface="Arial" pitchFamily="34" charset="0"/>
              <a:cs typeface="Arial" pitchFamily="34" charset="0"/>
            </a:endParaRPr>
          </a:p>
        </p:txBody>
      </p:sp>
      <p:sp>
        <p:nvSpPr>
          <p:cNvPr id="24578" name="Rectangle 2"/>
          <p:cNvSpPr>
            <a:spLocks noGrp="1" noRot="1" noChangeAspect="1" noChangeArrowheads="1" noTextEdit="1"/>
          </p:cNvSpPr>
          <p:nvPr>
            <p:ph type="sldImg"/>
          </p:nvPr>
        </p:nvSpPr>
        <p:spPr>
          <a:ln/>
        </p:spPr>
      </p:sp>
      <p:cxnSp>
        <p:nvCxnSpPr>
          <p:cNvPr id="6" name="Straight Connector 5"/>
          <p:cNvCxnSpPr/>
          <p:nvPr/>
        </p:nvCxnSpPr>
        <p:spPr>
          <a:xfrm>
            <a:off x="687388" y="47212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700088" y="51593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93738" y="55911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706438" y="60293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81038" y="6543675"/>
            <a:ext cx="54800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93738" y="69818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87388" y="74136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00088" y="78517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7"/>
          <p:cNvSpPr>
            <a:spLocks noGrp="1" noChangeArrowheads="1"/>
          </p:cNvSpPr>
          <p:nvPr>
            <p:ph type="sldNum" sz="quarter" idx="5"/>
          </p:nvPr>
        </p:nvSpPr>
        <p:spPr>
          <a:noFill/>
        </p:spPr>
        <p:txBody>
          <a:bodyPr/>
          <a:lstStyle/>
          <a:p>
            <a:fld id="{88605287-81E7-43E8-AA9B-41CBB074F88A}" type="slidenum">
              <a:rPr lang="en-US" smtClean="0">
                <a:latin typeface="Arial" pitchFamily="34" charset="0"/>
                <a:cs typeface="Arial" pitchFamily="34" charset="0"/>
              </a:rPr>
              <a:pPr/>
              <a:t>8</a:t>
            </a:fld>
            <a:endParaRPr lang="en-US" smtClean="0">
              <a:latin typeface="Arial" pitchFamily="34" charset="0"/>
              <a:cs typeface="Arial" pitchFamily="34" charset="0"/>
            </a:endParaRPr>
          </a:p>
        </p:txBody>
      </p:sp>
      <p:sp>
        <p:nvSpPr>
          <p:cNvPr id="26626" name="Rectangle 2"/>
          <p:cNvSpPr>
            <a:spLocks noGrp="1" noRot="1" noChangeAspect="1" noChangeArrowheads="1" noTextEdit="1"/>
          </p:cNvSpPr>
          <p:nvPr>
            <p:ph type="sldImg"/>
          </p:nvPr>
        </p:nvSpPr>
        <p:spPr>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a:spLocks noGrp="1" noChangeArrowheads="1"/>
          </p:cNvSpPr>
          <p:nvPr>
            <p:ph type="sldNum" sz="quarter" idx="5"/>
          </p:nvPr>
        </p:nvSpPr>
        <p:spPr>
          <a:noFill/>
        </p:spPr>
        <p:txBody>
          <a:bodyPr/>
          <a:lstStyle/>
          <a:p>
            <a:fld id="{73D3C2DD-7B36-4BAB-A0EC-38499FEF9959}" type="slidenum">
              <a:rPr lang="en-US" smtClean="0">
                <a:latin typeface="Arial" pitchFamily="34" charset="0"/>
                <a:cs typeface="Arial" pitchFamily="34" charset="0"/>
              </a:rPr>
              <a:pPr/>
              <a:t>10</a:t>
            </a:fld>
            <a:endParaRPr lang="en-US" smtClean="0">
              <a:latin typeface="Arial" pitchFamily="34" charset="0"/>
              <a:cs typeface="Arial" pitchFamily="34" charset="0"/>
            </a:endParaRPr>
          </a:p>
        </p:txBody>
      </p:sp>
      <p:sp>
        <p:nvSpPr>
          <p:cNvPr id="29698" name="Rectangle 2"/>
          <p:cNvSpPr>
            <a:spLocks noGrp="1" noRot="1" noChangeAspect="1" noChangeArrowheads="1" noTextEdit="1"/>
          </p:cNvSpPr>
          <p:nvPr>
            <p:ph type="sldImg"/>
          </p:nvPr>
        </p:nvSpPr>
        <p:spPr>
          <a:ln/>
        </p:spPr>
      </p:sp>
      <p:cxnSp>
        <p:nvCxnSpPr>
          <p:cNvPr id="6" name="Straight Connector 5"/>
          <p:cNvCxnSpPr/>
          <p:nvPr/>
        </p:nvCxnSpPr>
        <p:spPr>
          <a:xfrm>
            <a:off x="687388" y="47212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700088" y="51593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93738" y="55911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706438" y="60293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81038" y="6543675"/>
            <a:ext cx="54800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93738" y="69818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87388" y="74136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00088" y="78517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a:spLocks noGrp="1" noChangeArrowheads="1"/>
          </p:cNvSpPr>
          <p:nvPr>
            <p:ph type="sldNum" sz="quarter" idx="5"/>
          </p:nvPr>
        </p:nvSpPr>
        <p:spPr>
          <a:noFill/>
        </p:spPr>
        <p:txBody>
          <a:bodyPr/>
          <a:lstStyle/>
          <a:p>
            <a:fld id="{AC1FF250-8421-47CB-BE82-3EB9522E3015}" type="slidenum">
              <a:rPr lang="en-US" smtClean="0">
                <a:latin typeface="Arial" pitchFamily="34" charset="0"/>
                <a:cs typeface="Arial" pitchFamily="34" charset="0"/>
              </a:rPr>
              <a:pPr/>
              <a:t>11</a:t>
            </a:fld>
            <a:endParaRPr lang="en-US" smtClean="0">
              <a:latin typeface="Arial" pitchFamily="34" charset="0"/>
              <a:cs typeface="Arial" pitchFamily="34" charset="0"/>
            </a:endParaRPr>
          </a:p>
        </p:txBody>
      </p:sp>
      <p:sp>
        <p:nvSpPr>
          <p:cNvPr id="31746" name="Rectangle 2"/>
          <p:cNvSpPr>
            <a:spLocks noGrp="1" noRot="1" noChangeAspect="1" noChangeArrowheads="1" noTextEdit="1"/>
          </p:cNvSpPr>
          <p:nvPr>
            <p:ph type="sldImg"/>
          </p:nvPr>
        </p:nvSpPr>
        <p:spPr>
          <a:ln/>
        </p:spPr>
      </p:sp>
      <p:cxnSp>
        <p:nvCxnSpPr>
          <p:cNvPr id="6" name="Straight Connector 5"/>
          <p:cNvCxnSpPr/>
          <p:nvPr/>
        </p:nvCxnSpPr>
        <p:spPr>
          <a:xfrm>
            <a:off x="687388" y="47212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700088" y="51593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93738" y="55911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706438" y="60293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81038" y="6543675"/>
            <a:ext cx="54800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93738" y="69818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87388" y="74136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00088" y="78517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a:spLocks noGrp="1" noChangeArrowheads="1"/>
          </p:cNvSpPr>
          <p:nvPr>
            <p:ph type="sldNum" sz="quarter" idx="5"/>
          </p:nvPr>
        </p:nvSpPr>
        <p:spPr>
          <a:noFill/>
        </p:spPr>
        <p:txBody>
          <a:bodyPr/>
          <a:lstStyle/>
          <a:p>
            <a:fld id="{777B1DC2-15C2-490F-A493-0C1652934FB1}" type="slidenum">
              <a:rPr lang="en-US" smtClean="0">
                <a:latin typeface="Arial" pitchFamily="34" charset="0"/>
                <a:cs typeface="Arial" pitchFamily="34" charset="0"/>
              </a:rPr>
              <a:pPr/>
              <a:t>12</a:t>
            </a:fld>
            <a:endParaRPr lang="en-US" smtClean="0">
              <a:latin typeface="Arial" pitchFamily="34" charset="0"/>
              <a:cs typeface="Arial" pitchFamily="34" charset="0"/>
            </a:endParaRPr>
          </a:p>
        </p:txBody>
      </p:sp>
      <p:sp>
        <p:nvSpPr>
          <p:cNvPr id="33794" name="Rectangle 2"/>
          <p:cNvSpPr>
            <a:spLocks noGrp="1" noRot="1" noChangeAspect="1" noChangeArrowheads="1" noTextEdit="1"/>
          </p:cNvSpPr>
          <p:nvPr>
            <p:ph type="sldImg"/>
          </p:nvPr>
        </p:nvSpPr>
        <p:spPr>
          <a:ln/>
        </p:spPr>
      </p:sp>
      <p:cxnSp>
        <p:nvCxnSpPr>
          <p:cNvPr id="6" name="Straight Connector 5"/>
          <p:cNvCxnSpPr/>
          <p:nvPr/>
        </p:nvCxnSpPr>
        <p:spPr>
          <a:xfrm>
            <a:off x="687388" y="47212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700088" y="51593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93738" y="55911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706438" y="60293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81038" y="6543675"/>
            <a:ext cx="54800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93738" y="69818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87388" y="74136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00088" y="78517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7"/>
          <p:cNvSpPr>
            <a:spLocks noGrp="1" noChangeArrowheads="1"/>
          </p:cNvSpPr>
          <p:nvPr>
            <p:ph type="sldNum" sz="quarter" idx="5"/>
          </p:nvPr>
        </p:nvSpPr>
        <p:spPr>
          <a:noFill/>
        </p:spPr>
        <p:txBody>
          <a:bodyPr/>
          <a:lstStyle/>
          <a:p>
            <a:fld id="{C47DEC64-71F5-47DF-9C83-D621952D700C}" type="slidenum">
              <a:rPr lang="en-US" smtClean="0">
                <a:latin typeface="Arial" pitchFamily="34" charset="0"/>
                <a:cs typeface="Arial" pitchFamily="34" charset="0"/>
              </a:rPr>
              <a:pPr/>
              <a:t>14</a:t>
            </a:fld>
            <a:endParaRPr lang="en-US" smtClean="0">
              <a:latin typeface="Arial" pitchFamily="34" charset="0"/>
              <a:cs typeface="Arial" pitchFamily="34" charset="0"/>
            </a:endParaRPr>
          </a:p>
        </p:txBody>
      </p:sp>
      <p:sp>
        <p:nvSpPr>
          <p:cNvPr id="36866" name="Rectangle 2"/>
          <p:cNvSpPr>
            <a:spLocks noGrp="1" noRot="1" noChangeAspect="1" noChangeArrowheads="1" noTextEdit="1"/>
          </p:cNvSpPr>
          <p:nvPr>
            <p:ph type="sldImg"/>
          </p:nvPr>
        </p:nvSpPr>
        <p:spPr>
          <a:ln/>
        </p:spPr>
      </p:sp>
      <p:cxnSp>
        <p:nvCxnSpPr>
          <p:cNvPr id="6" name="Straight Connector 5"/>
          <p:cNvCxnSpPr/>
          <p:nvPr/>
        </p:nvCxnSpPr>
        <p:spPr>
          <a:xfrm>
            <a:off x="687388" y="47212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700088" y="51593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93738" y="55911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706438" y="60293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81038" y="6543675"/>
            <a:ext cx="54800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93738" y="69818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87388" y="74136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00088" y="78517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a:spLocks noGrp="1" noChangeArrowheads="1"/>
          </p:cNvSpPr>
          <p:nvPr>
            <p:ph type="sldNum" sz="quarter" idx="5"/>
          </p:nvPr>
        </p:nvSpPr>
        <p:spPr>
          <a:noFill/>
        </p:spPr>
        <p:txBody>
          <a:bodyPr/>
          <a:lstStyle/>
          <a:p>
            <a:fld id="{C7F939E5-B744-41D9-8A23-FD2BAD67F150}" type="slidenum">
              <a:rPr lang="en-US" smtClean="0">
                <a:latin typeface="Arial" pitchFamily="34" charset="0"/>
                <a:cs typeface="Arial" pitchFamily="34" charset="0"/>
              </a:rPr>
              <a:pPr/>
              <a:t>15</a:t>
            </a:fld>
            <a:endParaRPr lang="en-US" smtClean="0">
              <a:latin typeface="Arial" pitchFamily="34" charset="0"/>
              <a:cs typeface="Arial" pitchFamily="34" charset="0"/>
            </a:endParaRPr>
          </a:p>
        </p:txBody>
      </p:sp>
      <p:sp>
        <p:nvSpPr>
          <p:cNvPr id="38914" name="Rectangle 2"/>
          <p:cNvSpPr>
            <a:spLocks noGrp="1" noRot="1" noChangeAspect="1" noChangeArrowheads="1" noTextEdit="1"/>
          </p:cNvSpPr>
          <p:nvPr>
            <p:ph type="sldImg"/>
          </p:nvPr>
        </p:nvSpPr>
        <p:spPr>
          <a:ln/>
        </p:spPr>
      </p:sp>
      <p:sp>
        <p:nvSpPr>
          <p:cNvPr id="38915" name="Rectangle 3"/>
          <p:cNvSpPr>
            <a:spLocks noGrp="1" noChangeArrowheads="1"/>
          </p:cNvSpPr>
          <p:nvPr>
            <p:ph type="body" idx="1"/>
          </p:nvPr>
        </p:nvSpPr>
        <p:spPr>
          <a:noFill/>
          <a:ln/>
        </p:spPr>
        <p:txBody>
          <a:bodyPr/>
          <a:lstStyle/>
          <a:p>
            <a:pPr eaLnBrk="1" hangingPunct="1"/>
            <a:r>
              <a:rPr lang="en-GB" altLang="zh-TW" smtClean="0">
                <a:latin typeface="Arial" pitchFamily="34" charset="0"/>
              </a:rPr>
              <a:t> </a:t>
            </a:r>
            <a:endParaRPr lang="en-US" smtClean="0">
              <a:latin typeface="Arial" pitchFamily="34" charset="0"/>
              <a:cs typeface="Arial" pitchFamily="34" charset="0"/>
            </a:endParaRPr>
          </a:p>
        </p:txBody>
      </p:sp>
      <p:cxnSp>
        <p:nvCxnSpPr>
          <p:cNvPr id="6" name="Straight Connector 5"/>
          <p:cNvCxnSpPr/>
          <p:nvPr/>
        </p:nvCxnSpPr>
        <p:spPr>
          <a:xfrm>
            <a:off x="687388" y="47212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700088" y="51593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693738" y="55911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706438" y="60293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681038" y="6543675"/>
            <a:ext cx="548005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693738" y="69818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687388" y="741362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700088" y="7851775"/>
            <a:ext cx="54784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16386" name="Rectangle 2"/>
          <p:cNvSpPr>
            <a:spLocks noGrp="1" noChangeArrowheads="1"/>
          </p:cNvSpPr>
          <p:nvPr>
            <p:ph type="ctrTitle"/>
          </p:nvPr>
        </p:nvSpPr>
        <p:spPr>
          <a:xfrm>
            <a:off x="685800" y="2130425"/>
            <a:ext cx="7772400" cy="1470025"/>
          </a:xfrm>
        </p:spPr>
        <p:txBody>
          <a:bodyPr/>
          <a:lstStyle>
            <a:lvl1pPr>
              <a:defRPr sz="4000"/>
            </a:lvl1pPr>
          </a:lstStyle>
          <a:p>
            <a:r>
              <a:rPr lang="en-US"/>
              <a:t>Click to edit Master title style</a:t>
            </a:r>
          </a:p>
        </p:txBody>
      </p:sp>
      <p:sp>
        <p:nvSpPr>
          <p:cNvPr id="16387"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98FC4B9-5066-497B-B1DF-6ACF9A328BDB}"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BC33FFE-477A-41B0-B014-E6DBE2AD5FE0}"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6550" y="274638"/>
            <a:ext cx="200025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274638"/>
            <a:ext cx="584835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170AAC6-5694-4B70-B871-144A5BDE6F92}"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143000" y="274638"/>
            <a:ext cx="7543800" cy="944562"/>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1676400"/>
            <a:ext cx="8001000" cy="4449763"/>
          </a:xfrm>
        </p:spPr>
        <p:txBody>
          <a:bodyPr/>
          <a:lstStyle/>
          <a:p>
            <a:pPr lvl="0"/>
            <a:endParaRPr 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0BEAB159-1861-4AE4-B091-105B664698B4}"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00ADE4A-529E-4190-9754-60BCB35310FC}"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FD5387E-7F91-4AED-A7DF-9B7B594F5352}"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1676400"/>
            <a:ext cx="3924300" cy="4449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762500" y="1676400"/>
            <a:ext cx="3924300" cy="44497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39BEF9F-A5A0-4331-8388-1B7C02F92F75}"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24ACD080-3F50-4761-9DD6-9C25AF090011}"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CD0FC4AB-2C36-4EAB-9963-9DF8311576D6}"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56686797-3FEA-4AE6-9E0C-164905B90E6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3DF85D0-14C6-48D4-B16F-66585294D1EF}"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6E1E6AC-2625-4712-8A25-47DA03CF5FB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143000" y="274638"/>
            <a:ext cx="7543800" cy="9445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676400"/>
            <a:ext cx="8001000" cy="44497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solidFill>
                  <a:schemeClr val="tx1"/>
                </a:solidFill>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solidFill>
                  <a:schemeClr val="tx1"/>
                </a:solidFill>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solidFill>
                  <a:schemeClr val="tx1"/>
                </a:solidFill>
                <a:latin typeface="Arial" charset="0"/>
              </a:defRPr>
            </a:lvl1pPr>
          </a:lstStyle>
          <a:p>
            <a:pPr>
              <a:defRPr/>
            </a:pPr>
            <a:fld id="{8F28AFF8-0125-410D-B417-9E3FE428AD2E}"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 id="2147483649" r:id="rId12"/>
  </p:sldLayoutIdLst>
  <p:txStyles>
    <p:titleStyle>
      <a:lvl1pPr algn="ctr" rtl="0" eaLnBrk="0" fontAlgn="base" hangingPunct="0">
        <a:spcBef>
          <a:spcPct val="0"/>
        </a:spcBef>
        <a:spcAft>
          <a:spcPct val="0"/>
        </a:spcAft>
        <a:defRPr sz="3600" b="1">
          <a:solidFill>
            <a:srgbClr val="996633"/>
          </a:solidFill>
          <a:latin typeface="+mj-lt"/>
          <a:ea typeface="+mj-ea"/>
          <a:cs typeface="+mj-cs"/>
        </a:defRPr>
      </a:lvl1pPr>
      <a:lvl2pPr algn="ctr" rtl="0" eaLnBrk="0" fontAlgn="base" hangingPunct="0">
        <a:spcBef>
          <a:spcPct val="0"/>
        </a:spcBef>
        <a:spcAft>
          <a:spcPct val="0"/>
        </a:spcAft>
        <a:defRPr sz="3600" b="1">
          <a:solidFill>
            <a:srgbClr val="996633"/>
          </a:solidFill>
          <a:latin typeface="Arial" charset="0"/>
        </a:defRPr>
      </a:lvl2pPr>
      <a:lvl3pPr algn="ctr" rtl="0" eaLnBrk="0" fontAlgn="base" hangingPunct="0">
        <a:spcBef>
          <a:spcPct val="0"/>
        </a:spcBef>
        <a:spcAft>
          <a:spcPct val="0"/>
        </a:spcAft>
        <a:defRPr sz="3600" b="1">
          <a:solidFill>
            <a:srgbClr val="996633"/>
          </a:solidFill>
          <a:latin typeface="Arial" charset="0"/>
        </a:defRPr>
      </a:lvl3pPr>
      <a:lvl4pPr algn="ctr" rtl="0" eaLnBrk="0" fontAlgn="base" hangingPunct="0">
        <a:spcBef>
          <a:spcPct val="0"/>
        </a:spcBef>
        <a:spcAft>
          <a:spcPct val="0"/>
        </a:spcAft>
        <a:defRPr sz="3600" b="1">
          <a:solidFill>
            <a:srgbClr val="996633"/>
          </a:solidFill>
          <a:latin typeface="Arial" charset="0"/>
        </a:defRPr>
      </a:lvl4pPr>
      <a:lvl5pPr algn="ctr" rtl="0" eaLnBrk="0" fontAlgn="base" hangingPunct="0">
        <a:spcBef>
          <a:spcPct val="0"/>
        </a:spcBef>
        <a:spcAft>
          <a:spcPct val="0"/>
        </a:spcAft>
        <a:defRPr sz="3600" b="1">
          <a:solidFill>
            <a:srgbClr val="996633"/>
          </a:solidFill>
          <a:latin typeface="Arial" charset="0"/>
        </a:defRPr>
      </a:lvl5pPr>
      <a:lvl6pPr marL="457200" algn="ctr" rtl="0" fontAlgn="base">
        <a:spcBef>
          <a:spcPct val="0"/>
        </a:spcBef>
        <a:spcAft>
          <a:spcPct val="0"/>
        </a:spcAft>
        <a:defRPr sz="3600" b="1">
          <a:solidFill>
            <a:srgbClr val="996633"/>
          </a:solidFill>
          <a:latin typeface="Arial" charset="0"/>
        </a:defRPr>
      </a:lvl6pPr>
      <a:lvl7pPr marL="914400" algn="ctr" rtl="0" fontAlgn="base">
        <a:spcBef>
          <a:spcPct val="0"/>
        </a:spcBef>
        <a:spcAft>
          <a:spcPct val="0"/>
        </a:spcAft>
        <a:defRPr sz="3600" b="1">
          <a:solidFill>
            <a:srgbClr val="996633"/>
          </a:solidFill>
          <a:latin typeface="Arial" charset="0"/>
        </a:defRPr>
      </a:lvl7pPr>
      <a:lvl8pPr marL="1371600" algn="ctr" rtl="0" fontAlgn="base">
        <a:spcBef>
          <a:spcPct val="0"/>
        </a:spcBef>
        <a:spcAft>
          <a:spcPct val="0"/>
        </a:spcAft>
        <a:defRPr sz="3600" b="1">
          <a:solidFill>
            <a:srgbClr val="996633"/>
          </a:solidFill>
          <a:latin typeface="Arial" charset="0"/>
        </a:defRPr>
      </a:lvl8pPr>
      <a:lvl9pPr marL="1828800" algn="ctr" rtl="0" fontAlgn="base">
        <a:spcBef>
          <a:spcPct val="0"/>
        </a:spcBef>
        <a:spcAft>
          <a:spcPct val="0"/>
        </a:spcAft>
        <a:defRPr sz="3600" b="1">
          <a:solidFill>
            <a:srgbClr val="996633"/>
          </a:solidFill>
          <a:latin typeface="Arial" charset="0"/>
        </a:defRPr>
      </a:lvl9pPr>
    </p:titleStyle>
    <p:bodyStyle>
      <a:lvl1pPr marL="342900" indent="-342900" algn="l" rtl="0" eaLnBrk="0" fontAlgn="base" hangingPunct="0">
        <a:spcBef>
          <a:spcPct val="20000"/>
        </a:spcBef>
        <a:spcAft>
          <a:spcPct val="0"/>
        </a:spcAft>
        <a:buChar char="•"/>
        <a:defRPr sz="3200">
          <a:solidFill>
            <a:srgbClr val="000066"/>
          </a:solidFill>
          <a:latin typeface="+mn-lt"/>
          <a:ea typeface="+mn-ea"/>
          <a:cs typeface="+mn-cs"/>
        </a:defRPr>
      </a:lvl1pPr>
      <a:lvl2pPr marL="742950" indent="-285750" algn="l" rtl="0" eaLnBrk="0" fontAlgn="base" hangingPunct="0">
        <a:spcBef>
          <a:spcPct val="20000"/>
        </a:spcBef>
        <a:spcAft>
          <a:spcPct val="0"/>
        </a:spcAft>
        <a:buChar char="–"/>
        <a:defRPr sz="2800">
          <a:solidFill>
            <a:srgbClr val="000066"/>
          </a:solidFill>
          <a:latin typeface="+mn-lt"/>
        </a:defRPr>
      </a:lvl2pPr>
      <a:lvl3pPr marL="1143000" indent="-228600" algn="l" rtl="0" eaLnBrk="0" fontAlgn="base" hangingPunct="0">
        <a:spcBef>
          <a:spcPct val="20000"/>
        </a:spcBef>
        <a:spcAft>
          <a:spcPct val="0"/>
        </a:spcAft>
        <a:buChar char="•"/>
        <a:defRPr sz="2400">
          <a:solidFill>
            <a:srgbClr val="000066"/>
          </a:solidFill>
          <a:latin typeface="+mn-lt"/>
        </a:defRPr>
      </a:lvl3pPr>
      <a:lvl4pPr marL="1600200" indent="-228600" algn="l" rtl="0" eaLnBrk="0" fontAlgn="base" hangingPunct="0">
        <a:spcBef>
          <a:spcPct val="20000"/>
        </a:spcBef>
        <a:spcAft>
          <a:spcPct val="0"/>
        </a:spcAft>
        <a:buChar char="–"/>
        <a:defRPr sz="2000">
          <a:solidFill>
            <a:srgbClr val="000066"/>
          </a:solidFill>
          <a:latin typeface="+mn-lt"/>
        </a:defRPr>
      </a:lvl4pPr>
      <a:lvl5pPr marL="2057400" indent="-228600" algn="l" rtl="0" eaLnBrk="0" fontAlgn="base" hangingPunct="0">
        <a:spcBef>
          <a:spcPct val="20000"/>
        </a:spcBef>
        <a:spcAft>
          <a:spcPct val="0"/>
        </a:spcAft>
        <a:buChar char="»"/>
        <a:defRPr sz="2000">
          <a:solidFill>
            <a:srgbClr val="000066"/>
          </a:solidFill>
          <a:latin typeface="+mn-lt"/>
        </a:defRPr>
      </a:lvl5pPr>
      <a:lvl6pPr marL="2514600" indent="-228600" algn="l" rtl="0" fontAlgn="base">
        <a:spcBef>
          <a:spcPct val="20000"/>
        </a:spcBef>
        <a:spcAft>
          <a:spcPct val="0"/>
        </a:spcAft>
        <a:buChar char="»"/>
        <a:defRPr sz="2000">
          <a:solidFill>
            <a:srgbClr val="000066"/>
          </a:solidFill>
          <a:latin typeface="+mn-lt"/>
        </a:defRPr>
      </a:lvl6pPr>
      <a:lvl7pPr marL="2971800" indent="-228600" algn="l" rtl="0" fontAlgn="base">
        <a:spcBef>
          <a:spcPct val="20000"/>
        </a:spcBef>
        <a:spcAft>
          <a:spcPct val="0"/>
        </a:spcAft>
        <a:buChar char="»"/>
        <a:defRPr sz="2000">
          <a:solidFill>
            <a:srgbClr val="000066"/>
          </a:solidFill>
          <a:latin typeface="+mn-lt"/>
        </a:defRPr>
      </a:lvl7pPr>
      <a:lvl8pPr marL="3429000" indent="-228600" algn="l" rtl="0" fontAlgn="base">
        <a:spcBef>
          <a:spcPct val="20000"/>
        </a:spcBef>
        <a:spcAft>
          <a:spcPct val="0"/>
        </a:spcAft>
        <a:buChar char="»"/>
        <a:defRPr sz="2000">
          <a:solidFill>
            <a:srgbClr val="000066"/>
          </a:solidFill>
          <a:latin typeface="+mn-lt"/>
        </a:defRPr>
      </a:lvl8pPr>
      <a:lvl9pPr marL="3886200" indent="-228600" algn="l" rtl="0" fontAlgn="base">
        <a:spcBef>
          <a:spcPct val="20000"/>
        </a:spcBef>
        <a:spcAft>
          <a:spcPct val="0"/>
        </a:spcAft>
        <a:buChar char="»"/>
        <a:defRPr sz="2000">
          <a:solidFill>
            <a:srgbClr val="00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hyperlink" Target="../../Quyetdinh/11-QD_TDGCTDT-KTD-DT(DAAD-2011-2013).doc" TargetMode="Externa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9" name="Rectangle 3"/>
          <p:cNvSpPr txBox="1">
            <a:spLocks noChangeArrowheads="1"/>
          </p:cNvSpPr>
          <p:nvPr/>
        </p:nvSpPr>
        <p:spPr bwMode="auto">
          <a:xfrm>
            <a:off x="457200" y="2057400"/>
            <a:ext cx="8458200" cy="1828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80000"/>
              </a:lnSpc>
              <a:spcBef>
                <a:spcPct val="20000"/>
              </a:spcBef>
              <a:spcAft>
                <a:spcPct val="50000"/>
              </a:spcAft>
              <a:buClrTx/>
              <a:buSzTx/>
              <a:buFontTx/>
              <a:buNone/>
              <a:tabLst/>
              <a:defRPr/>
            </a:pPr>
            <a:r>
              <a:rPr kumimoji="0" lang="en-US" sz="3200" b="1" i="0" u="none" strike="noStrike" kern="0" cap="none" spc="0" normalizeH="0" baseline="0" noProof="0" smtClean="0">
                <a:ln>
                  <a:noFill/>
                </a:ln>
                <a:solidFill>
                  <a:srgbClr val="FF3300"/>
                </a:solidFill>
                <a:effectLst/>
                <a:uLnTx/>
                <a:uFillTx/>
                <a:latin typeface="Times New Roman" pitchFamily="18" charset="0"/>
                <a:ea typeface="+mn-ea"/>
                <a:cs typeface="+mn-cs"/>
              </a:rPr>
              <a:t>HỘI THẢO TẬP HUẤN AUN-QA</a:t>
            </a:r>
          </a:p>
          <a:p>
            <a:pPr marL="0" marR="0" lvl="0" indent="0" algn="ctr" defTabSz="914400" rtl="0" eaLnBrk="1" fontAlgn="base" latinLnBrk="0" hangingPunct="1">
              <a:lnSpc>
                <a:spcPct val="80000"/>
              </a:lnSpc>
              <a:spcBef>
                <a:spcPct val="20000"/>
              </a:spcBef>
              <a:spcAft>
                <a:spcPct val="50000"/>
              </a:spcAft>
              <a:buClrTx/>
              <a:buSzTx/>
              <a:buFontTx/>
              <a:buNone/>
              <a:tabLst/>
              <a:defRPr/>
            </a:pPr>
            <a:r>
              <a:rPr kumimoji="0" lang="en-US" sz="2400" b="1" i="0" u="none" strike="noStrike" kern="0" cap="none" spc="0" normalizeH="0" baseline="0" noProof="0" smtClean="0">
                <a:ln>
                  <a:noFill/>
                </a:ln>
                <a:solidFill>
                  <a:srgbClr val="000099"/>
                </a:solidFill>
                <a:effectLst/>
                <a:uLnTx/>
                <a:uFillTx/>
                <a:latin typeface="Times New Roman" pitchFamily="18" charset="0"/>
                <a:ea typeface="+mn-ea"/>
                <a:cs typeface="+mn-cs"/>
              </a:rPr>
              <a:t>TỰ ĐÁNH GIÁ CHƯƠNG TRÌNH</a:t>
            </a:r>
          </a:p>
          <a:p>
            <a:pPr marL="0" marR="0" lvl="0" indent="0" algn="ctr" defTabSz="914400" rtl="0" eaLnBrk="1" fontAlgn="base" latinLnBrk="0" hangingPunct="1">
              <a:lnSpc>
                <a:spcPct val="80000"/>
              </a:lnSpc>
              <a:spcBef>
                <a:spcPct val="20000"/>
              </a:spcBef>
              <a:spcAft>
                <a:spcPct val="50000"/>
              </a:spcAft>
              <a:buClrTx/>
              <a:buSzTx/>
              <a:buFontTx/>
              <a:buNone/>
              <a:tabLst/>
              <a:defRPr/>
            </a:pPr>
            <a:r>
              <a:rPr kumimoji="0" lang="en-US" sz="2400" b="1" i="0" u="none" strike="noStrike" kern="0" cap="none" spc="0" normalizeH="0" baseline="0" noProof="0" smtClean="0">
                <a:ln>
                  <a:noFill/>
                </a:ln>
                <a:solidFill>
                  <a:srgbClr val="000099"/>
                </a:solidFill>
                <a:effectLst/>
                <a:uLnTx/>
                <a:uFillTx/>
                <a:latin typeface="Times New Roman" pitchFamily="18" charset="0"/>
                <a:ea typeface="+mn-ea"/>
                <a:cs typeface="+mn-cs"/>
              </a:rPr>
              <a:t>KỸ THUẬT ĐIỆN – ĐIỆN TỬ</a:t>
            </a:r>
            <a:endParaRPr kumimoji="0" lang="en-US" sz="2400" b="1" i="0" u="none" strike="noStrike" kern="0" cap="none" spc="0" normalizeH="0" baseline="0" noProof="0" dirty="0" smtClean="0">
              <a:ln>
                <a:noFill/>
              </a:ln>
              <a:solidFill>
                <a:srgbClr val="000099"/>
              </a:solidFill>
              <a:effectLst/>
              <a:uLnTx/>
              <a:uFillTx/>
              <a:latin typeface="Times New Roman" pitchFamily="18" charset="0"/>
              <a:ea typeface="+mn-ea"/>
              <a:cs typeface="+mn-cs"/>
            </a:endParaRPr>
          </a:p>
        </p:txBody>
      </p:sp>
      <p:sp>
        <p:nvSpPr>
          <p:cNvPr id="10" name="Text Box 5"/>
          <p:cNvSpPr txBox="1">
            <a:spLocks noChangeArrowheads="1"/>
          </p:cNvSpPr>
          <p:nvPr/>
        </p:nvSpPr>
        <p:spPr bwMode="auto">
          <a:xfrm>
            <a:off x="3048000" y="5486400"/>
            <a:ext cx="2809875" cy="457200"/>
          </a:xfrm>
          <a:prstGeom prst="rect">
            <a:avLst/>
          </a:prstGeom>
          <a:noFill/>
          <a:ln w="9525">
            <a:noFill/>
            <a:miter lim="800000"/>
            <a:headEnd/>
            <a:tailEnd/>
          </a:ln>
        </p:spPr>
        <p:txBody>
          <a:bodyPr wrap="none">
            <a:spAutoFit/>
          </a:bodyPr>
          <a:lstStyle/>
          <a:p>
            <a:pPr algn="ctr">
              <a:spcBef>
                <a:spcPct val="20000"/>
              </a:spcBef>
            </a:pPr>
            <a:r>
              <a:rPr lang="en-US" sz="2400" b="1" i="1">
                <a:solidFill>
                  <a:srgbClr val="000099"/>
                </a:solidFill>
              </a:rPr>
              <a:t>December 02</a:t>
            </a:r>
            <a:r>
              <a:rPr lang="en-US" sz="2400" b="1" i="1" baseline="30000">
                <a:solidFill>
                  <a:srgbClr val="000099"/>
                </a:solidFill>
              </a:rPr>
              <a:t>nd</a:t>
            </a:r>
            <a:r>
              <a:rPr lang="en-US" sz="2400" b="1" i="1">
                <a:solidFill>
                  <a:srgbClr val="000099"/>
                </a:solidFill>
              </a:rPr>
              <a:t>, 2011</a:t>
            </a:r>
          </a:p>
        </p:txBody>
      </p:sp>
      <p:sp>
        <p:nvSpPr>
          <p:cNvPr id="11" name="Text Box 5"/>
          <p:cNvSpPr txBox="1">
            <a:spLocks noChangeArrowheads="1"/>
          </p:cNvSpPr>
          <p:nvPr/>
        </p:nvSpPr>
        <p:spPr bwMode="auto">
          <a:xfrm>
            <a:off x="1143000" y="990600"/>
            <a:ext cx="2992438" cy="701675"/>
          </a:xfrm>
          <a:prstGeom prst="rect">
            <a:avLst/>
          </a:prstGeom>
          <a:noFill/>
          <a:ln w="9525">
            <a:noFill/>
            <a:miter lim="800000"/>
            <a:headEnd/>
            <a:tailEnd/>
          </a:ln>
        </p:spPr>
        <p:txBody>
          <a:bodyPr wrap="none">
            <a:spAutoFit/>
          </a:bodyPr>
          <a:lstStyle/>
          <a:p>
            <a:pPr algn="ctr"/>
            <a:r>
              <a:rPr lang="en-US" b="1">
                <a:solidFill>
                  <a:srgbClr val="0033CC"/>
                </a:solidFill>
              </a:rPr>
              <a:t>QUALITY ASSURANCE</a:t>
            </a:r>
          </a:p>
          <a:p>
            <a:pPr algn="ctr"/>
            <a:r>
              <a:rPr lang="en-US" b="1">
                <a:solidFill>
                  <a:srgbClr val="0033CC"/>
                </a:solidFill>
              </a:rPr>
              <a:t>&amp; TESTING CENTER</a:t>
            </a:r>
          </a:p>
        </p:txBody>
      </p:sp>
      <p:sp>
        <p:nvSpPr>
          <p:cNvPr id="12" name="Text Box 6"/>
          <p:cNvSpPr txBox="1">
            <a:spLocks noChangeArrowheads="1"/>
          </p:cNvSpPr>
          <p:nvPr/>
        </p:nvSpPr>
        <p:spPr bwMode="auto">
          <a:xfrm>
            <a:off x="4676775" y="990600"/>
            <a:ext cx="3933825" cy="701675"/>
          </a:xfrm>
          <a:prstGeom prst="rect">
            <a:avLst/>
          </a:prstGeom>
          <a:noFill/>
          <a:ln w="9525">
            <a:noFill/>
            <a:miter lim="800000"/>
            <a:headEnd/>
            <a:tailEnd/>
          </a:ln>
        </p:spPr>
        <p:txBody>
          <a:bodyPr wrap="none">
            <a:spAutoFit/>
          </a:bodyPr>
          <a:lstStyle/>
          <a:p>
            <a:pPr algn="ctr"/>
            <a:r>
              <a:rPr lang="en-US" b="1">
                <a:solidFill>
                  <a:srgbClr val="0033CC"/>
                </a:solidFill>
              </a:rPr>
              <a:t>COLLEGE OF</a:t>
            </a:r>
          </a:p>
          <a:p>
            <a:pPr algn="ctr"/>
            <a:r>
              <a:rPr lang="en-US" b="1">
                <a:solidFill>
                  <a:srgbClr val="0033CC"/>
                </a:solidFill>
              </a:rPr>
              <a:t>ENGINEERING TECHNOLOGY</a:t>
            </a:r>
          </a:p>
        </p:txBody>
      </p:sp>
      <p:sp>
        <p:nvSpPr>
          <p:cNvPr id="13" name="Title 2"/>
          <p:cNvSpPr txBox="1">
            <a:spLocks/>
          </p:cNvSpPr>
          <p:nvPr/>
        </p:nvSpPr>
        <p:spPr bwMode="auto">
          <a:xfrm>
            <a:off x="2355850" y="228600"/>
            <a:ext cx="4448175" cy="9080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000" b="1" i="0" u="none" strike="noStrike" kern="0" cap="none" spc="0" normalizeH="0" baseline="0" noProof="0" smtClean="0">
                <a:ln>
                  <a:noFill/>
                </a:ln>
                <a:solidFill>
                  <a:srgbClr val="996633"/>
                </a:solidFill>
                <a:effectLst/>
                <a:uLnTx/>
                <a:uFillTx/>
                <a:latin typeface="+mj-lt"/>
                <a:ea typeface="+mj-ea"/>
                <a:cs typeface="+mj-cs"/>
              </a:rPr>
              <a:t/>
            </a:r>
            <a:br>
              <a:rPr kumimoji="0" lang="en-US" sz="4000" b="1" i="0" u="none" strike="noStrike" kern="0" cap="none" spc="0" normalizeH="0" baseline="0" noProof="0" smtClean="0">
                <a:ln>
                  <a:noFill/>
                </a:ln>
                <a:solidFill>
                  <a:srgbClr val="996633"/>
                </a:solidFill>
                <a:effectLst/>
                <a:uLnTx/>
                <a:uFillTx/>
                <a:latin typeface="+mj-lt"/>
                <a:ea typeface="+mj-ea"/>
                <a:cs typeface="+mj-cs"/>
              </a:rPr>
            </a:br>
            <a:r>
              <a:rPr kumimoji="0" lang="en-US" sz="3000" b="1" i="0" u="none" strike="noStrike" kern="0" cap="none" spc="0" normalizeH="0" baseline="0" noProof="0" smtClean="0">
                <a:ln>
                  <a:noFill/>
                </a:ln>
                <a:solidFill>
                  <a:srgbClr val="996633"/>
                </a:solidFill>
                <a:effectLst/>
                <a:uLnTx/>
                <a:uFillTx/>
                <a:latin typeface="+mj-lt"/>
                <a:ea typeface="+mj-ea"/>
                <a:cs typeface="+mj-cs"/>
              </a:rPr>
              <a:t>CANTHO UNIVERSITY</a:t>
            </a:r>
            <a:r>
              <a:rPr kumimoji="0" lang="en-US" sz="4000" b="1" i="0" u="none" strike="noStrike" kern="0" cap="none" spc="0" normalizeH="0" baseline="0" noProof="0" smtClean="0">
                <a:ln>
                  <a:noFill/>
                </a:ln>
                <a:solidFill>
                  <a:srgbClr val="996633"/>
                </a:solidFill>
                <a:effectLst/>
                <a:uLnTx/>
                <a:uFillTx/>
                <a:latin typeface="+mj-lt"/>
                <a:ea typeface="+mj-ea"/>
                <a:cs typeface="+mj-cs"/>
              </a:rPr>
              <a:t/>
            </a:r>
            <a:br>
              <a:rPr kumimoji="0" lang="en-US" sz="4000" b="1" i="0" u="none" strike="noStrike" kern="0" cap="none" spc="0" normalizeH="0" baseline="0" noProof="0" smtClean="0">
                <a:ln>
                  <a:noFill/>
                </a:ln>
                <a:solidFill>
                  <a:srgbClr val="996633"/>
                </a:solidFill>
                <a:effectLst/>
                <a:uLnTx/>
                <a:uFillTx/>
                <a:latin typeface="+mj-lt"/>
                <a:ea typeface="+mj-ea"/>
                <a:cs typeface="+mj-cs"/>
              </a:rPr>
            </a:br>
            <a:endParaRPr kumimoji="0" lang="en-US" sz="4000" b="1" i="0" u="none" strike="noStrike" kern="0" cap="none" spc="0" normalizeH="0" baseline="0" noProof="0" smtClean="0">
              <a:ln>
                <a:noFill/>
              </a:ln>
              <a:solidFill>
                <a:srgbClr val="996633"/>
              </a:solidFill>
              <a:effectLst/>
              <a:uLnTx/>
              <a:uFillTx/>
              <a:latin typeface="+mj-lt"/>
              <a:ea typeface="+mj-ea"/>
              <a:cs typeface="+mj-cs"/>
            </a:endParaRPr>
          </a:p>
        </p:txBody>
      </p:sp>
      <p:sp>
        <p:nvSpPr>
          <p:cNvPr id="14" name="Text Box 7"/>
          <p:cNvSpPr txBox="1">
            <a:spLocks noChangeArrowheads="1"/>
          </p:cNvSpPr>
          <p:nvPr/>
        </p:nvSpPr>
        <p:spPr bwMode="auto">
          <a:xfrm>
            <a:off x="1752600" y="4267200"/>
            <a:ext cx="5781675" cy="1433513"/>
          </a:xfrm>
          <a:prstGeom prst="rect">
            <a:avLst/>
          </a:prstGeom>
          <a:noFill/>
          <a:ln w="9525">
            <a:noFill/>
            <a:miter lim="800000"/>
            <a:headEnd/>
            <a:tailEnd/>
          </a:ln>
          <a:effectLst/>
        </p:spPr>
        <p:txBody>
          <a:bodyPr wrap="none">
            <a:spAutoFit/>
          </a:bodyPr>
          <a:lstStyle/>
          <a:p>
            <a:pPr algn="ctr"/>
            <a:r>
              <a:rPr lang="en-US" sz="2800" b="1">
                <a:solidFill>
                  <a:srgbClr val="FF3300"/>
                </a:solidFill>
              </a:rPr>
              <a:t>AUN-QA TRAINING WORKSHOP</a:t>
            </a:r>
          </a:p>
          <a:p>
            <a:pPr algn="ctr"/>
            <a:r>
              <a:rPr lang="en-US" b="1">
                <a:solidFill>
                  <a:srgbClr val="000099"/>
                </a:solidFill>
              </a:rPr>
              <a:t>ON SELF-ASSESSMENT AT PROGRAM LEVEL</a:t>
            </a:r>
          </a:p>
          <a:p>
            <a:pPr algn="ctr"/>
            <a:r>
              <a:rPr lang="en-US" b="1">
                <a:solidFill>
                  <a:srgbClr val="000099"/>
                </a:solidFill>
              </a:rPr>
              <a:t>FOR ELECTRICAL ENGINEERING PROGRAM</a:t>
            </a:r>
            <a:endParaRPr lang="en-US" b="1"/>
          </a:p>
          <a:p>
            <a:pPr algn="ctr"/>
            <a:endParaRPr lang="en-US"/>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ChangeArrowheads="1"/>
          </p:cNvSpPr>
          <p:nvPr>
            <p:ph type="title"/>
          </p:nvPr>
        </p:nvSpPr>
        <p:spPr>
          <a:xfrm>
            <a:off x="1279525" y="228600"/>
            <a:ext cx="6908800" cy="1143000"/>
          </a:xfrm>
        </p:spPr>
        <p:txBody>
          <a:bodyPr/>
          <a:lstStyle/>
          <a:p>
            <a:pPr algn="l" eaLnBrk="1" hangingPunct="1"/>
            <a:r>
              <a:rPr lang="en-GB" sz="3200" smtClean="0"/>
              <a:t>              </a:t>
            </a:r>
            <a:r>
              <a:rPr lang="en-GB" sz="4000" smtClean="0"/>
              <a:t>AUN-QA Models</a:t>
            </a:r>
            <a:endParaRPr lang="en-US" sz="4000" smtClean="0"/>
          </a:p>
        </p:txBody>
      </p:sp>
      <p:sp>
        <p:nvSpPr>
          <p:cNvPr id="28674" name="Slide Number Placeholder 5"/>
          <p:cNvSpPr>
            <a:spLocks noGrp="1"/>
          </p:cNvSpPr>
          <p:nvPr>
            <p:ph type="sldNum" sz="quarter" idx="12"/>
          </p:nvPr>
        </p:nvSpPr>
        <p:spPr>
          <a:noFill/>
        </p:spPr>
        <p:txBody>
          <a:bodyPr/>
          <a:lstStyle/>
          <a:p>
            <a:fld id="{8508411A-49DF-48CD-937B-BD1BFA640BC1}" type="slidenum">
              <a:rPr lang="en-US" smtClean="0">
                <a:solidFill>
                  <a:schemeClr val="bg1"/>
                </a:solidFill>
                <a:latin typeface="Arial" pitchFamily="34" charset="0"/>
                <a:ea typeface="Arial Unicode MS" pitchFamily="34" charset="-128"/>
                <a:cs typeface="Arial Unicode MS" pitchFamily="34" charset="-128"/>
              </a:rPr>
              <a:pPr/>
              <a:t>10</a:t>
            </a:fld>
            <a:endParaRPr lang="en-US" smtClean="0">
              <a:solidFill>
                <a:schemeClr val="bg1"/>
              </a:solidFill>
              <a:latin typeface="Arial" pitchFamily="34" charset="0"/>
              <a:ea typeface="Arial Unicode MS" pitchFamily="34" charset="-128"/>
              <a:cs typeface="Arial Unicode MS" pitchFamily="34" charset="-128"/>
            </a:endParaRPr>
          </a:p>
        </p:txBody>
      </p:sp>
      <p:grpSp>
        <p:nvGrpSpPr>
          <p:cNvPr id="28675" name="Group 3"/>
          <p:cNvGrpSpPr>
            <a:grpSpLocks/>
          </p:cNvGrpSpPr>
          <p:nvPr/>
        </p:nvGrpSpPr>
        <p:grpSpPr bwMode="auto">
          <a:xfrm>
            <a:off x="617538" y="1833563"/>
            <a:ext cx="8001000" cy="4648200"/>
            <a:chOff x="480" y="1008"/>
            <a:chExt cx="5040" cy="2928"/>
          </a:xfrm>
        </p:grpSpPr>
        <p:sp>
          <p:nvSpPr>
            <p:cNvPr id="28679" name="Rectangle 4"/>
            <p:cNvSpPr>
              <a:spLocks noChangeArrowheads="1"/>
            </p:cNvSpPr>
            <p:nvPr/>
          </p:nvSpPr>
          <p:spPr bwMode="auto">
            <a:xfrm>
              <a:off x="480" y="1008"/>
              <a:ext cx="5040" cy="336"/>
            </a:xfrm>
            <a:prstGeom prst="rect">
              <a:avLst/>
            </a:prstGeom>
            <a:solidFill>
              <a:schemeClr val="folHlink"/>
            </a:solidFill>
            <a:ln w="9525">
              <a:solidFill>
                <a:schemeClr val="tx1"/>
              </a:solidFill>
              <a:miter lim="800000"/>
              <a:headEnd/>
              <a:tailEnd/>
            </a:ln>
          </p:spPr>
          <p:txBody>
            <a:bodyPr wrap="none" anchor="ctr"/>
            <a:lstStyle/>
            <a:p>
              <a:pPr algn="ctr"/>
              <a:r>
                <a:rPr lang="en-US"/>
                <a:t>Internal Quality Assurance</a:t>
              </a:r>
            </a:p>
          </p:txBody>
        </p:sp>
        <p:sp>
          <p:nvSpPr>
            <p:cNvPr id="28680" name="Rectangle 5"/>
            <p:cNvSpPr>
              <a:spLocks noChangeArrowheads="1"/>
            </p:cNvSpPr>
            <p:nvPr/>
          </p:nvSpPr>
          <p:spPr bwMode="auto">
            <a:xfrm>
              <a:off x="480" y="3552"/>
              <a:ext cx="5040" cy="384"/>
            </a:xfrm>
            <a:prstGeom prst="rect">
              <a:avLst/>
            </a:prstGeom>
            <a:solidFill>
              <a:schemeClr val="folHlink"/>
            </a:solidFill>
            <a:ln w="9525">
              <a:solidFill>
                <a:schemeClr val="tx1"/>
              </a:solidFill>
              <a:miter lim="800000"/>
              <a:headEnd/>
              <a:tailEnd/>
            </a:ln>
          </p:spPr>
          <p:txBody>
            <a:bodyPr wrap="none" anchor="ctr"/>
            <a:lstStyle/>
            <a:p>
              <a:pPr algn="ctr"/>
              <a:r>
                <a:rPr lang="en-US"/>
                <a:t>Follow up</a:t>
              </a:r>
            </a:p>
          </p:txBody>
        </p:sp>
        <p:sp>
          <p:nvSpPr>
            <p:cNvPr id="28681" name="Rectangle 6"/>
            <p:cNvSpPr>
              <a:spLocks noChangeArrowheads="1"/>
            </p:cNvSpPr>
            <p:nvPr/>
          </p:nvSpPr>
          <p:spPr bwMode="auto">
            <a:xfrm>
              <a:off x="1776" y="1536"/>
              <a:ext cx="912" cy="432"/>
            </a:xfrm>
            <a:prstGeom prst="rect">
              <a:avLst/>
            </a:prstGeom>
            <a:solidFill>
              <a:srgbClr val="CCFF99"/>
            </a:solidFill>
            <a:ln w="9525">
              <a:solidFill>
                <a:schemeClr val="tx1"/>
              </a:solidFill>
              <a:miter lim="800000"/>
              <a:headEnd/>
              <a:tailEnd/>
            </a:ln>
          </p:spPr>
          <p:txBody>
            <a:bodyPr wrap="none" anchor="ctr"/>
            <a:lstStyle/>
            <a:p>
              <a:pPr algn="ctr"/>
              <a:r>
                <a:rPr lang="en-US"/>
                <a:t>Student </a:t>
              </a:r>
            </a:p>
            <a:p>
              <a:pPr algn="ctr"/>
              <a:r>
                <a:rPr lang="en-US"/>
                <a:t>Progress</a:t>
              </a:r>
            </a:p>
          </p:txBody>
        </p:sp>
        <p:sp>
          <p:nvSpPr>
            <p:cNvPr id="28682" name="Rectangle 7"/>
            <p:cNvSpPr>
              <a:spLocks noChangeArrowheads="1"/>
            </p:cNvSpPr>
            <p:nvPr/>
          </p:nvSpPr>
          <p:spPr bwMode="auto">
            <a:xfrm>
              <a:off x="2688" y="1536"/>
              <a:ext cx="960" cy="432"/>
            </a:xfrm>
            <a:prstGeom prst="rect">
              <a:avLst/>
            </a:prstGeom>
            <a:solidFill>
              <a:srgbClr val="CCFF99"/>
            </a:solidFill>
            <a:ln w="9525">
              <a:solidFill>
                <a:schemeClr val="tx1"/>
              </a:solidFill>
              <a:miter lim="800000"/>
              <a:headEnd/>
              <a:tailEnd/>
            </a:ln>
          </p:spPr>
          <p:txBody>
            <a:bodyPr wrap="none" anchor="ctr"/>
            <a:lstStyle/>
            <a:p>
              <a:pPr algn="ctr"/>
              <a:r>
                <a:rPr lang="en-US"/>
                <a:t>Pass Rate</a:t>
              </a:r>
            </a:p>
            <a:p>
              <a:pPr algn="ctr"/>
              <a:r>
                <a:rPr lang="en-US"/>
                <a:t>Drop-out Rate</a:t>
              </a:r>
            </a:p>
          </p:txBody>
        </p:sp>
        <p:sp>
          <p:nvSpPr>
            <p:cNvPr id="28683" name="Rectangle 8"/>
            <p:cNvSpPr>
              <a:spLocks noChangeArrowheads="1"/>
            </p:cNvSpPr>
            <p:nvPr/>
          </p:nvSpPr>
          <p:spPr bwMode="auto">
            <a:xfrm>
              <a:off x="3648" y="1536"/>
              <a:ext cx="960" cy="432"/>
            </a:xfrm>
            <a:prstGeom prst="rect">
              <a:avLst/>
            </a:prstGeom>
            <a:solidFill>
              <a:srgbClr val="CCFF99"/>
            </a:solidFill>
            <a:ln w="9525">
              <a:solidFill>
                <a:schemeClr val="tx1"/>
              </a:solidFill>
              <a:miter lim="800000"/>
              <a:headEnd/>
              <a:tailEnd/>
            </a:ln>
          </p:spPr>
          <p:txBody>
            <a:bodyPr wrap="none" anchor="ctr"/>
            <a:lstStyle/>
            <a:p>
              <a:pPr algn="ctr"/>
              <a:r>
                <a:rPr lang="en-US" sz="1400"/>
                <a:t>Feedback from the </a:t>
              </a:r>
            </a:p>
            <a:p>
              <a:pPr algn="ctr"/>
              <a:r>
                <a:rPr lang="en-US" sz="1400"/>
                <a:t>Labour Market </a:t>
              </a:r>
            </a:p>
            <a:p>
              <a:pPr algn="ctr"/>
              <a:r>
                <a:rPr lang="en-US" sz="1400"/>
                <a:t>and Alumni</a:t>
              </a:r>
            </a:p>
          </p:txBody>
        </p:sp>
        <p:sp>
          <p:nvSpPr>
            <p:cNvPr id="28684" name="Rectangle 9"/>
            <p:cNvSpPr>
              <a:spLocks noChangeArrowheads="1"/>
            </p:cNvSpPr>
            <p:nvPr/>
          </p:nvSpPr>
          <p:spPr bwMode="auto">
            <a:xfrm>
              <a:off x="4608" y="1536"/>
              <a:ext cx="912" cy="432"/>
            </a:xfrm>
            <a:prstGeom prst="rect">
              <a:avLst/>
            </a:prstGeom>
            <a:solidFill>
              <a:srgbClr val="CCFF99"/>
            </a:solidFill>
            <a:ln w="9525">
              <a:solidFill>
                <a:schemeClr val="tx1"/>
              </a:solidFill>
              <a:miter lim="800000"/>
              <a:headEnd/>
              <a:tailEnd/>
            </a:ln>
          </p:spPr>
          <p:txBody>
            <a:bodyPr wrap="none" anchor="ctr"/>
            <a:lstStyle/>
            <a:p>
              <a:pPr algn="ctr"/>
              <a:r>
                <a:rPr lang="en-US"/>
                <a:t>Research </a:t>
              </a:r>
            </a:p>
            <a:p>
              <a:pPr algn="ctr"/>
              <a:r>
                <a:rPr lang="en-US"/>
                <a:t>Performance</a:t>
              </a:r>
            </a:p>
          </p:txBody>
        </p:sp>
        <p:sp>
          <p:nvSpPr>
            <p:cNvPr id="28685" name="Rectangle 10"/>
            <p:cNvSpPr>
              <a:spLocks noChangeArrowheads="1"/>
            </p:cNvSpPr>
            <p:nvPr/>
          </p:nvSpPr>
          <p:spPr bwMode="auto">
            <a:xfrm>
              <a:off x="1776" y="2016"/>
              <a:ext cx="912" cy="432"/>
            </a:xfrm>
            <a:prstGeom prst="rect">
              <a:avLst/>
            </a:prstGeom>
            <a:solidFill>
              <a:srgbClr val="FFFF66"/>
            </a:solidFill>
            <a:ln w="9525">
              <a:solidFill>
                <a:schemeClr val="tx1"/>
              </a:solidFill>
              <a:miter lim="800000"/>
              <a:headEnd/>
              <a:tailEnd/>
            </a:ln>
          </p:spPr>
          <p:txBody>
            <a:bodyPr wrap="none" anchor="ctr"/>
            <a:lstStyle/>
            <a:p>
              <a:pPr algn="ctr"/>
              <a:r>
                <a:rPr lang="en-US"/>
                <a:t>Student </a:t>
              </a:r>
            </a:p>
            <a:p>
              <a:pPr algn="ctr"/>
              <a:r>
                <a:rPr lang="en-US"/>
                <a:t>Evaluation</a:t>
              </a:r>
            </a:p>
          </p:txBody>
        </p:sp>
        <p:sp>
          <p:nvSpPr>
            <p:cNvPr id="28686" name="Rectangle 11"/>
            <p:cNvSpPr>
              <a:spLocks noChangeArrowheads="1"/>
            </p:cNvSpPr>
            <p:nvPr/>
          </p:nvSpPr>
          <p:spPr bwMode="auto">
            <a:xfrm>
              <a:off x="2688" y="2016"/>
              <a:ext cx="960" cy="432"/>
            </a:xfrm>
            <a:prstGeom prst="rect">
              <a:avLst/>
            </a:prstGeom>
            <a:solidFill>
              <a:srgbClr val="FFFF66"/>
            </a:solidFill>
            <a:ln w="9525">
              <a:solidFill>
                <a:schemeClr val="tx1"/>
              </a:solidFill>
              <a:miter lim="800000"/>
              <a:headEnd/>
              <a:tailEnd/>
            </a:ln>
          </p:spPr>
          <p:txBody>
            <a:bodyPr wrap="none" anchor="ctr"/>
            <a:lstStyle/>
            <a:p>
              <a:pPr algn="ctr"/>
              <a:r>
                <a:rPr lang="en-US" sz="1600"/>
                <a:t>Course and </a:t>
              </a:r>
            </a:p>
            <a:p>
              <a:pPr algn="ctr"/>
              <a:r>
                <a:rPr lang="en-US" sz="1600"/>
                <a:t>Curriculum</a:t>
              </a:r>
            </a:p>
            <a:p>
              <a:pPr algn="ctr"/>
              <a:r>
                <a:rPr lang="en-US" sz="1600"/>
                <a:t>Evaluation</a:t>
              </a:r>
            </a:p>
          </p:txBody>
        </p:sp>
        <p:sp>
          <p:nvSpPr>
            <p:cNvPr id="28687" name="Rectangle 12"/>
            <p:cNvSpPr>
              <a:spLocks noChangeArrowheads="1"/>
            </p:cNvSpPr>
            <p:nvPr/>
          </p:nvSpPr>
          <p:spPr bwMode="auto">
            <a:xfrm>
              <a:off x="3648" y="2016"/>
              <a:ext cx="960" cy="432"/>
            </a:xfrm>
            <a:prstGeom prst="rect">
              <a:avLst/>
            </a:prstGeom>
            <a:solidFill>
              <a:srgbClr val="FFFF66"/>
            </a:solidFill>
            <a:ln w="9525">
              <a:solidFill>
                <a:schemeClr val="tx1"/>
              </a:solidFill>
              <a:miter lim="800000"/>
              <a:headEnd/>
              <a:tailEnd/>
            </a:ln>
          </p:spPr>
          <p:txBody>
            <a:bodyPr wrap="none" anchor="ctr"/>
            <a:lstStyle/>
            <a:p>
              <a:pPr algn="ctr"/>
              <a:r>
                <a:rPr lang="en-US"/>
                <a:t>Research </a:t>
              </a:r>
            </a:p>
            <a:p>
              <a:pPr algn="ctr"/>
              <a:r>
                <a:rPr lang="en-US"/>
                <a:t>Evaluation</a:t>
              </a:r>
            </a:p>
          </p:txBody>
        </p:sp>
        <p:sp>
          <p:nvSpPr>
            <p:cNvPr id="28688" name="Rectangle 13"/>
            <p:cNvSpPr>
              <a:spLocks noChangeArrowheads="1"/>
            </p:cNvSpPr>
            <p:nvPr/>
          </p:nvSpPr>
          <p:spPr bwMode="auto">
            <a:xfrm>
              <a:off x="4608" y="2016"/>
              <a:ext cx="912" cy="432"/>
            </a:xfrm>
            <a:prstGeom prst="rect">
              <a:avLst/>
            </a:prstGeom>
            <a:solidFill>
              <a:srgbClr val="FFFF66"/>
            </a:solidFill>
            <a:ln w="9525">
              <a:solidFill>
                <a:schemeClr val="tx1"/>
              </a:solidFill>
              <a:miter lim="800000"/>
              <a:headEnd/>
              <a:tailEnd/>
            </a:ln>
          </p:spPr>
          <p:txBody>
            <a:bodyPr wrap="none" anchor="ctr"/>
            <a:lstStyle/>
            <a:p>
              <a:pPr algn="ctr"/>
              <a:r>
                <a:rPr lang="en-US"/>
                <a:t>Service</a:t>
              </a:r>
            </a:p>
            <a:p>
              <a:pPr algn="ctr"/>
              <a:r>
                <a:rPr lang="en-US"/>
                <a:t>Evaluation</a:t>
              </a:r>
            </a:p>
          </p:txBody>
        </p:sp>
        <p:sp>
          <p:nvSpPr>
            <p:cNvPr id="28689" name="Rectangle 14"/>
            <p:cNvSpPr>
              <a:spLocks noChangeArrowheads="1"/>
            </p:cNvSpPr>
            <p:nvPr/>
          </p:nvSpPr>
          <p:spPr bwMode="auto">
            <a:xfrm>
              <a:off x="1776" y="2496"/>
              <a:ext cx="912" cy="432"/>
            </a:xfrm>
            <a:prstGeom prst="rect">
              <a:avLst/>
            </a:prstGeom>
            <a:solidFill>
              <a:srgbClr val="66FF99"/>
            </a:solidFill>
            <a:ln w="9525">
              <a:solidFill>
                <a:schemeClr val="tx1"/>
              </a:solidFill>
              <a:miter lim="800000"/>
              <a:headEnd/>
              <a:tailEnd/>
            </a:ln>
          </p:spPr>
          <p:txBody>
            <a:bodyPr wrap="none" anchor="ctr"/>
            <a:lstStyle/>
            <a:p>
              <a:pPr algn="ctr"/>
              <a:r>
                <a:rPr lang="en-US" sz="1600"/>
                <a:t>Assurance</a:t>
              </a:r>
            </a:p>
            <a:p>
              <a:pPr algn="ctr"/>
              <a:r>
                <a:rPr lang="en-US" sz="1600"/>
                <a:t>Student </a:t>
              </a:r>
            </a:p>
            <a:p>
              <a:pPr algn="ctr"/>
              <a:r>
                <a:rPr lang="en-US" sz="1600"/>
                <a:t>Assessments</a:t>
              </a:r>
            </a:p>
          </p:txBody>
        </p:sp>
        <p:sp>
          <p:nvSpPr>
            <p:cNvPr id="28690" name="Rectangle 15"/>
            <p:cNvSpPr>
              <a:spLocks noChangeArrowheads="1"/>
            </p:cNvSpPr>
            <p:nvPr/>
          </p:nvSpPr>
          <p:spPr bwMode="auto">
            <a:xfrm>
              <a:off x="2688" y="2496"/>
              <a:ext cx="960" cy="432"/>
            </a:xfrm>
            <a:prstGeom prst="rect">
              <a:avLst/>
            </a:prstGeom>
            <a:solidFill>
              <a:srgbClr val="66FF99"/>
            </a:solidFill>
            <a:ln w="9525">
              <a:solidFill>
                <a:schemeClr val="tx1"/>
              </a:solidFill>
              <a:miter lim="800000"/>
              <a:headEnd/>
              <a:tailEnd/>
            </a:ln>
          </p:spPr>
          <p:txBody>
            <a:bodyPr wrap="none" anchor="ctr"/>
            <a:lstStyle/>
            <a:p>
              <a:pPr algn="ctr"/>
              <a:r>
                <a:rPr lang="en-US" sz="1600"/>
                <a:t>Assurance </a:t>
              </a:r>
            </a:p>
            <a:p>
              <a:pPr algn="ctr"/>
              <a:r>
                <a:rPr lang="en-US" sz="1600"/>
                <a:t>Quality</a:t>
              </a:r>
            </a:p>
            <a:p>
              <a:pPr algn="ctr"/>
              <a:r>
                <a:rPr lang="en-US" sz="1600"/>
                <a:t>Staff</a:t>
              </a:r>
            </a:p>
          </p:txBody>
        </p:sp>
        <p:sp>
          <p:nvSpPr>
            <p:cNvPr id="28691" name="Rectangle 16"/>
            <p:cNvSpPr>
              <a:spLocks noChangeArrowheads="1"/>
            </p:cNvSpPr>
            <p:nvPr/>
          </p:nvSpPr>
          <p:spPr bwMode="auto">
            <a:xfrm>
              <a:off x="3648" y="2496"/>
              <a:ext cx="960" cy="432"/>
            </a:xfrm>
            <a:prstGeom prst="rect">
              <a:avLst/>
            </a:prstGeom>
            <a:solidFill>
              <a:srgbClr val="66FF99"/>
            </a:solidFill>
            <a:ln w="9525">
              <a:solidFill>
                <a:schemeClr val="tx1"/>
              </a:solidFill>
              <a:miter lim="800000"/>
              <a:headEnd/>
              <a:tailEnd/>
            </a:ln>
          </p:spPr>
          <p:txBody>
            <a:bodyPr wrap="none" anchor="ctr"/>
            <a:lstStyle/>
            <a:p>
              <a:pPr algn="ctr"/>
              <a:r>
                <a:rPr lang="en-US" sz="1600"/>
                <a:t>Quality</a:t>
              </a:r>
            </a:p>
            <a:p>
              <a:pPr algn="ctr"/>
              <a:r>
                <a:rPr lang="en-US" sz="1600"/>
                <a:t>Assurance </a:t>
              </a:r>
            </a:p>
            <a:p>
              <a:pPr algn="ctr"/>
              <a:r>
                <a:rPr lang="en-US" sz="1600"/>
                <a:t>Facilities</a:t>
              </a:r>
            </a:p>
          </p:txBody>
        </p:sp>
        <p:sp>
          <p:nvSpPr>
            <p:cNvPr id="28692" name="Rectangle 17"/>
            <p:cNvSpPr>
              <a:spLocks noChangeArrowheads="1"/>
            </p:cNvSpPr>
            <p:nvPr/>
          </p:nvSpPr>
          <p:spPr bwMode="auto">
            <a:xfrm>
              <a:off x="4608" y="2496"/>
              <a:ext cx="912" cy="432"/>
            </a:xfrm>
            <a:prstGeom prst="rect">
              <a:avLst/>
            </a:prstGeom>
            <a:solidFill>
              <a:srgbClr val="66FF99"/>
            </a:solidFill>
            <a:ln w="9525">
              <a:solidFill>
                <a:schemeClr val="tx1"/>
              </a:solidFill>
              <a:miter lim="800000"/>
              <a:headEnd/>
              <a:tailEnd/>
            </a:ln>
          </p:spPr>
          <p:txBody>
            <a:bodyPr wrap="none" anchor="ctr"/>
            <a:lstStyle/>
            <a:p>
              <a:pPr algn="ctr"/>
              <a:r>
                <a:rPr lang="en-US" sz="1400"/>
                <a:t>Quality</a:t>
              </a:r>
            </a:p>
            <a:p>
              <a:pPr algn="ctr"/>
              <a:r>
                <a:rPr lang="en-US" sz="1400"/>
                <a:t>Assurance</a:t>
              </a:r>
            </a:p>
            <a:p>
              <a:pPr algn="ctr"/>
              <a:r>
                <a:rPr lang="en-US" sz="1400"/>
                <a:t>Student Support</a:t>
              </a:r>
            </a:p>
          </p:txBody>
        </p:sp>
        <p:sp>
          <p:nvSpPr>
            <p:cNvPr id="28693" name="Rectangle 18"/>
            <p:cNvSpPr>
              <a:spLocks noChangeArrowheads="1"/>
            </p:cNvSpPr>
            <p:nvPr/>
          </p:nvSpPr>
          <p:spPr bwMode="auto">
            <a:xfrm>
              <a:off x="1776" y="2976"/>
              <a:ext cx="912" cy="432"/>
            </a:xfrm>
            <a:prstGeom prst="rect">
              <a:avLst/>
            </a:prstGeom>
            <a:solidFill>
              <a:schemeClr val="accent1"/>
            </a:solidFill>
            <a:ln w="9525">
              <a:solidFill>
                <a:schemeClr val="tx1"/>
              </a:solidFill>
              <a:miter lim="800000"/>
              <a:headEnd/>
              <a:tailEnd/>
            </a:ln>
          </p:spPr>
          <p:txBody>
            <a:bodyPr wrap="none" anchor="ctr"/>
            <a:lstStyle/>
            <a:p>
              <a:pPr algn="ctr"/>
              <a:r>
                <a:rPr lang="en-US"/>
                <a:t>SWOT </a:t>
              </a:r>
              <a:br>
                <a:rPr lang="en-US"/>
              </a:br>
              <a:r>
                <a:rPr lang="en-US"/>
                <a:t>Analysis</a:t>
              </a:r>
            </a:p>
          </p:txBody>
        </p:sp>
        <p:sp>
          <p:nvSpPr>
            <p:cNvPr id="28694" name="Rectangle 19"/>
            <p:cNvSpPr>
              <a:spLocks noChangeArrowheads="1"/>
            </p:cNvSpPr>
            <p:nvPr/>
          </p:nvSpPr>
          <p:spPr bwMode="auto">
            <a:xfrm>
              <a:off x="2688" y="2976"/>
              <a:ext cx="960" cy="432"/>
            </a:xfrm>
            <a:prstGeom prst="rect">
              <a:avLst/>
            </a:prstGeom>
            <a:solidFill>
              <a:schemeClr val="accent1"/>
            </a:solidFill>
            <a:ln w="9525">
              <a:solidFill>
                <a:schemeClr val="tx1"/>
              </a:solidFill>
              <a:miter lim="800000"/>
              <a:headEnd/>
              <a:tailEnd/>
            </a:ln>
          </p:spPr>
          <p:txBody>
            <a:bodyPr wrap="none" anchor="ctr"/>
            <a:lstStyle/>
            <a:p>
              <a:pPr algn="ctr"/>
              <a:r>
                <a:rPr lang="en-US"/>
                <a:t>Inter-Collegial</a:t>
              </a:r>
            </a:p>
            <a:p>
              <a:pPr algn="ctr"/>
              <a:r>
                <a:rPr lang="en-US"/>
                <a:t>Audits</a:t>
              </a:r>
            </a:p>
          </p:txBody>
        </p:sp>
        <p:sp>
          <p:nvSpPr>
            <p:cNvPr id="28695" name="Rectangle 20"/>
            <p:cNvSpPr>
              <a:spLocks noChangeArrowheads="1"/>
            </p:cNvSpPr>
            <p:nvPr/>
          </p:nvSpPr>
          <p:spPr bwMode="auto">
            <a:xfrm>
              <a:off x="3648" y="2976"/>
              <a:ext cx="960" cy="432"/>
            </a:xfrm>
            <a:prstGeom prst="rect">
              <a:avLst/>
            </a:prstGeom>
            <a:solidFill>
              <a:schemeClr val="accent1"/>
            </a:solidFill>
            <a:ln w="9525">
              <a:solidFill>
                <a:schemeClr val="tx1"/>
              </a:solidFill>
              <a:miter lim="800000"/>
              <a:headEnd/>
              <a:tailEnd/>
            </a:ln>
          </p:spPr>
          <p:txBody>
            <a:bodyPr wrap="none" anchor="ctr"/>
            <a:lstStyle/>
            <a:p>
              <a:pPr algn="ctr"/>
              <a:r>
                <a:rPr lang="en-US"/>
                <a:t>Information</a:t>
              </a:r>
            </a:p>
            <a:p>
              <a:pPr algn="ctr"/>
              <a:r>
                <a:rPr lang="en-US"/>
                <a:t>System</a:t>
              </a:r>
            </a:p>
          </p:txBody>
        </p:sp>
        <p:sp>
          <p:nvSpPr>
            <p:cNvPr id="28696" name="Rectangle 21"/>
            <p:cNvSpPr>
              <a:spLocks noChangeArrowheads="1"/>
            </p:cNvSpPr>
            <p:nvPr/>
          </p:nvSpPr>
          <p:spPr bwMode="auto">
            <a:xfrm>
              <a:off x="4608" y="2976"/>
              <a:ext cx="912" cy="432"/>
            </a:xfrm>
            <a:prstGeom prst="rect">
              <a:avLst/>
            </a:prstGeom>
            <a:solidFill>
              <a:schemeClr val="accent1"/>
            </a:solidFill>
            <a:ln w="9525">
              <a:solidFill>
                <a:schemeClr val="tx1"/>
              </a:solidFill>
              <a:miter lim="800000"/>
              <a:headEnd/>
              <a:tailEnd/>
            </a:ln>
          </p:spPr>
          <p:txBody>
            <a:bodyPr wrap="none" anchor="ctr"/>
            <a:lstStyle/>
            <a:p>
              <a:pPr algn="ctr"/>
              <a:r>
                <a:rPr lang="en-US"/>
                <a:t>Quality</a:t>
              </a:r>
            </a:p>
            <a:p>
              <a:pPr algn="ctr"/>
              <a:r>
                <a:rPr lang="en-US"/>
                <a:t>Handbook</a:t>
              </a:r>
            </a:p>
          </p:txBody>
        </p:sp>
        <p:sp>
          <p:nvSpPr>
            <p:cNvPr id="28697" name="Rectangle 22"/>
            <p:cNvSpPr>
              <a:spLocks noChangeArrowheads="1"/>
            </p:cNvSpPr>
            <p:nvPr/>
          </p:nvSpPr>
          <p:spPr bwMode="auto">
            <a:xfrm>
              <a:off x="480" y="1536"/>
              <a:ext cx="912" cy="432"/>
            </a:xfrm>
            <a:prstGeom prst="rect">
              <a:avLst/>
            </a:prstGeom>
            <a:solidFill>
              <a:srgbClr val="CCFF99"/>
            </a:solidFill>
            <a:ln w="9525">
              <a:solidFill>
                <a:schemeClr val="tx1"/>
              </a:solidFill>
              <a:miter lim="800000"/>
              <a:headEnd/>
              <a:tailEnd/>
            </a:ln>
          </p:spPr>
          <p:txBody>
            <a:bodyPr wrap="none" anchor="ctr"/>
            <a:lstStyle/>
            <a:p>
              <a:pPr algn="ctr"/>
              <a:r>
                <a:rPr lang="en-US" sz="1600"/>
                <a:t>Monitoring</a:t>
              </a:r>
            </a:p>
            <a:p>
              <a:pPr algn="ctr"/>
              <a:r>
                <a:rPr lang="en-US" sz="1600"/>
                <a:t>Instruments</a:t>
              </a:r>
            </a:p>
          </p:txBody>
        </p:sp>
        <p:sp>
          <p:nvSpPr>
            <p:cNvPr id="28698" name="Rectangle 23"/>
            <p:cNvSpPr>
              <a:spLocks noChangeArrowheads="1"/>
            </p:cNvSpPr>
            <p:nvPr/>
          </p:nvSpPr>
          <p:spPr bwMode="auto">
            <a:xfrm>
              <a:off x="480" y="2016"/>
              <a:ext cx="912" cy="432"/>
            </a:xfrm>
            <a:prstGeom prst="rect">
              <a:avLst/>
            </a:prstGeom>
            <a:solidFill>
              <a:srgbClr val="FFFF66"/>
            </a:solidFill>
            <a:ln w="9525">
              <a:solidFill>
                <a:schemeClr val="tx1"/>
              </a:solidFill>
              <a:miter lim="800000"/>
              <a:headEnd/>
              <a:tailEnd/>
            </a:ln>
          </p:spPr>
          <p:txBody>
            <a:bodyPr wrap="none" anchor="ctr"/>
            <a:lstStyle/>
            <a:p>
              <a:pPr algn="ctr"/>
              <a:r>
                <a:rPr lang="en-US"/>
                <a:t>Evaluation</a:t>
              </a:r>
            </a:p>
            <a:p>
              <a:pPr algn="ctr"/>
              <a:r>
                <a:rPr lang="en-US"/>
                <a:t>Instruments</a:t>
              </a:r>
            </a:p>
          </p:txBody>
        </p:sp>
        <p:sp>
          <p:nvSpPr>
            <p:cNvPr id="28699" name="Rectangle 24"/>
            <p:cNvSpPr>
              <a:spLocks noChangeArrowheads="1"/>
            </p:cNvSpPr>
            <p:nvPr/>
          </p:nvSpPr>
          <p:spPr bwMode="auto">
            <a:xfrm>
              <a:off x="480" y="2496"/>
              <a:ext cx="912" cy="432"/>
            </a:xfrm>
            <a:prstGeom prst="rect">
              <a:avLst/>
            </a:prstGeom>
            <a:solidFill>
              <a:srgbClr val="66FF99"/>
            </a:solidFill>
            <a:ln w="9525">
              <a:solidFill>
                <a:schemeClr val="tx1"/>
              </a:solidFill>
              <a:miter lim="800000"/>
              <a:headEnd/>
              <a:tailEnd/>
            </a:ln>
          </p:spPr>
          <p:txBody>
            <a:bodyPr wrap="none" anchor="ctr"/>
            <a:lstStyle/>
            <a:p>
              <a:pPr algn="ctr"/>
              <a:r>
                <a:rPr lang="en-US"/>
                <a:t>Special QA </a:t>
              </a:r>
            </a:p>
            <a:p>
              <a:pPr algn="ctr"/>
              <a:r>
                <a:rPr lang="en-US"/>
                <a:t>Processes</a:t>
              </a:r>
            </a:p>
          </p:txBody>
        </p:sp>
        <p:sp>
          <p:nvSpPr>
            <p:cNvPr id="28700" name="Rectangle 25"/>
            <p:cNvSpPr>
              <a:spLocks noChangeArrowheads="1"/>
            </p:cNvSpPr>
            <p:nvPr/>
          </p:nvSpPr>
          <p:spPr bwMode="auto">
            <a:xfrm>
              <a:off x="480" y="2976"/>
              <a:ext cx="912" cy="432"/>
            </a:xfrm>
            <a:prstGeom prst="rect">
              <a:avLst/>
            </a:prstGeom>
            <a:solidFill>
              <a:schemeClr val="accent1"/>
            </a:solidFill>
            <a:ln w="9525">
              <a:solidFill>
                <a:schemeClr val="tx1"/>
              </a:solidFill>
              <a:miter lim="800000"/>
              <a:headEnd/>
              <a:tailEnd/>
            </a:ln>
          </p:spPr>
          <p:txBody>
            <a:bodyPr wrap="none" anchor="ctr"/>
            <a:lstStyle/>
            <a:p>
              <a:pPr algn="ctr"/>
              <a:r>
                <a:rPr lang="en-US"/>
                <a:t>Specific QA</a:t>
              </a:r>
            </a:p>
            <a:p>
              <a:pPr algn="ctr"/>
              <a:r>
                <a:rPr lang="en-US"/>
                <a:t>Instruments</a:t>
              </a:r>
            </a:p>
          </p:txBody>
        </p:sp>
        <p:sp>
          <p:nvSpPr>
            <p:cNvPr id="28701" name="AutoShape 26"/>
            <p:cNvSpPr>
              <a:spLocks noChangeArrowheads="1"/>
            </p:cNvSpPr>
            <p:nvPr/>
          </p:nvSpPr>
          <p:spPr bwMode="auto">
            <a:xfrm>
              <a:off x="864" y="1344"/>
              <a:ext cx="96" cy="192"/>
            </a:xfrm>
            <a:prstGeom prst="downArrow">
              <a:avLst>
                <a:gd name="adj1" fmla="val 50000"/>
                <a:gd name="adj2" fmla="val 50000"/>
              </a:avLst>
            </a:prstGeom>
            <a:solidFill>
              <a:schemeClr val="tx1"/>
            </a:solidFill>
            <a:ln w="9525">
              <a:solidFill>
                <a:schemeClr val="tx1"/>
              </a:solidFill>
              <a:miter lim="800000"/>
              <a:headEnd/>
              <a:tailEnd/>
            </a:ln>
          </p:spPr>
          <p:txBody>
            <a:bodyPr vert="eaVert" wrap="none" anchor="ctr"/>
            <a:lstStyle/>
            <a:p>
              <a:endParaRPr lang="en-US"/>
            </a:p>
          </p:txBody>
        </p:sp>
        <p:sp>
          <p:nvSpPr>
            <p:cNvPr id="28702" name="AutoShape 27"/>
            <p:cNvSpPr>
              <a:spLocks noChangeArrowheads="1"/>
            </p:cNvSpPr>
            <p:nvPr/>
          </p:nvSpPr>
          <p:spPr bwMode="auto">
            <a:xfrm>
              <a:off x="2160" y="1344"/>
              <a:ext cx="96" cy="192"/>
            </a:xfrm>
            <a:prstGeom prst="downArrow">
              <a:avLst>
                <a:gd name="adj1" fmla="val 50000"/>
                <a:gd name="adj2" fmla="val 50000"/>
              </a:avLst>
            </a:prstGeom>
            <a:solidFill>
              <a:schemeClr val="tx1"/>
            </a:solidFill>
            <a:ln w="9525">
              <a:solidFill>
                <a:schemeClr val="tx1"/>
              </a:solidFill>
              <a:miter lim="800000"/>
              <a:headEnd/>
              <a:tailEnd/>
            </a:ln>
          </p:spPr>
          <p:txBody>
            <a:bodyPr vert="eaVert" wrap="none" anchor="ctr"/>
            <a:lstStyle/>
            <a:p>
              <a:endParaRPr lang="en-US"/>
            </a:p>
          </p:txBody>
        </p:sp>
        <p:sp>
          <p:nvSpPr>
            <p:cNvPr id="28703" name="AutoShape 28"/>
            <p:cNvSpPr>
              <a:spLocks noChangeArrowheads="1"/>
            </p:cNvSpPr>
            <p:nvPr/>
          </p:nvSpPr>
          <p:spPr bwMode="auto">
            <a:xfrm>
              <a:off x="3120" y="1344"/>
              <a:ext cx="96" cy="192"/>
            </a:xfrm>
            <a:prstGeom prst="downArrow">
              <a:avLst>
                <a:gd name="adj1" fmla="val 50000"/>
                <a:gd name="adj2" fmla="val 50000"/>
              </a:avLst>
            </a:prstGeom>
            <a:solidFill>
              <a:schemeClr val="tx1"/>
            </a:solidFill>
            <a:ln w="9525">
              <a:solidFill>
                <a:schemeClr val="tx1"/>
              </a:solidFill>
              <a:miter lim="800000"/>
              <a:headEnd/>
              <a:tailEnd/>
            </a:ln>
          </p:spPr>
          <p:txBody>
            <a:bodyPr vert="eaVert" wrap="none" anchor="ctr"/>
            <a:lstStyle/>
            <a:p>
              <a:endParaRPr lang="en-US"/>
            </a:p>
          </p:txBody>
        </p:sp>
        <p:sp>
          <p:nvSpPr>
            <p:cNvPr id="28704" name="AutoShape 29"/>
            <p:cNvSpPr>
              <a:spLocks noChangeArrowheads="1"/>
            </p:cNvSpPr>
            <p:nvPr/>
          </p:nvSpPr>
          <p:spPr bwMode="auto">
            <a:xfrm>
              <a:off x="4080" y="1344"/>
              <a:ext cx="96" cy="192"/>
            </a:xfrm>
            <a:prstGeom prst="downArrow">
              <a:avLst>
                <a:gd name="adj1" fmla="val 50000"/>
                <a:gd name="adj2" fmla="val 50000"/>
              </a:avLst>
            </a:prstGeom>
            <a:solidFill>
              <a:schemeClr val="tx1"/>
            </a:solidFill>
            <a:ln w="9525">
              <a:solidFill>
                <a:schemeClr val="tx1"/>
              </a:solidFill>
              <a:miter lim="800000"/>
              <a:headEnd/>
              <a:tailEnd/>
            </a:ln>
          </p:spPr>
          <p:txBody>
            <a:bodyPr vert="eaVert" wrap="none" anchor="ctr"/>
            <a:lstStyle/>
            <a:p>
              <a:endParaRPr lang="en-US"/>
            </a:p>
          </p:txBody>
        </p:sp>
        <p:sp>
          <p:nvSpPr>
            <p:cNvPr id="28705" name="AutoShape 30"/>
            <p:cNvSpPr>
              <a:spLocks noChangeArrowheads="1"/>
            </p:cNvSpPr>
            <p:nvPr/>
          </p:nvSpPr>
          <p:spPr bwMode="auto">
            <a:xfrm>
              <a:off x="5088" y="1344"/>
              <a:ext cx="96" cy="192"/>
            </a:xfrm>
            <a:prstGeom prst="downArrow">
              <a:avLst>
                <a:gd name="adj1" fmla="val 50000"/>
                <a:gd name="adj2" fmla="val 50000"/>
              </a:avLst>
            </a:prstGeom>
            <a:solidFill>
              <a:schemeClr val="tx1"/>
            </a:solidFill>
            <a:ln w="9525">
              <a:solidFill>
                <a:schemeClr val="tx1"/>
              </a:solidFill>
              <a:miter lim="800000"/>
              <a:headEnd/>
              <a:tailEnd/>
            </a:ln>
          </p:spPr>
          <p:txBody>
            <a:bodyPr vert="eaVert" wrap="none" anchor="ctr"/>
            <a:lstStyle/>
            <a:p>
              <a:endParaRPr lang="en-US"/>
            </a:p>
          </p:txBody>
        </p:sp>
        <p:sp>
          <p:nvSpPr>
            <p:cNvPr id="28706" name="AutoShape 31"/>
            <p:cNvSpPr>
              <a:spLocks noChangeArrowheads="1"/>
            </p:cNvSpPr>
            <p:nvPr/>
          </p:nvSpPr>
          <p:spPr bwMode="auto">
            <a:xfrm>
              <a:off x="2160" y="3408"/>
              <a:ext cx="96" cy="144"/>
            </a:xfrm>
            <a:prstGeom prst="downArrow">
              <a:avLst>
                <a:gd name="adj1" fmla="val 50000"/>
                <a:gd name="adj2" fmla="val 37500"/>
              </a:avLst>
            </a:prstGeom>
            <a:solidFill>
              <a:schemeClr val="tx1"/>
            </a:solidFill>
            <a:ln w="9525">
              <a:solidFill>
                <a:schemeClr val="tx1"/>
              </a:solidFill>
              <a:miter lim="800000"/>
              <a:headEnd/>
              <a:tailEnd/>
            </a:ln>
          </p:spPr>
          <p:txBody>
            <a:bodyPr vert="eaVert" wrap="none" anchor="ctr"/>
            <a:lstStyle/>
            <a:p>
              <a:endParaRPr lang="en-US"/>
            </a:p>
          </p:txBody>
        </p:sp>
        <p:sp>
          <p:nvSpPr>
            <p:cNvPr id="28707" name="AutoShape 32"/>
            <p:cNvSpPr>
              <a:spLocks noChangeArrowheads="1"/>
            </p:cNvSpPr>
            <p:nvPr/>
          </p:nvSpPr>
          <p:spPr bwMode="auto">
            <a:xfrm>
              <a:off x="3120" y="3408"/>
              <a:ext cx="96" cy="144"/>
            </a:xfrm>
            <a:prstGeom prst="downArrow">
              <a:avLst>
                <a:gd name="adj1" fmla="val 50000"/>
                <a:gd name="adj2" fmla="val 37500"/>
              </a:avLst>
            </a:prstGeom>
            <a:solidFill>
              <a:schemeClr val="tx1"/>
            </a:solidFill>
            <a:ln w="9525">
              <a:solidFill>
                <a:schemeClr val="tx1"/>
              </a:solidFill>
              <a:miter lim="800000"/>
              <a:headEnd/>
              <a:tailEnd/>
            </a:ln>
          </p:spPr>
          <p:txBody>
            <a:bodyPr vert="eaVert" wrap="none" anchor="ctr"/>
            <a:lstStyle/>
            <a:p>
              <a:endParaRPr lang="en-US"/>
            </a:p>
          </p:txBody>
        </p:sp>
        <p:sp>
          <p:nvSpPr>
            <p:cNvPr id="28708" name="AutoShape 33"/>
            <p:cNvSpPr>
              <a:spLocks noChangeArrowheads="1"/>
            </p:cNvSpPr>
            <p:nvPr/>
          </p:nvSpPr>
          <p:spPr bwMode="auto">
            <a:xfrm>
              <a:off x="4080" y="3408"/>
              <a:ext cx="96" cy="144"/>
            </a:xfrm>
            <a:prstGeom prst="downArrow">
              <a:avLst>
                <a:gd name="adj1" fmla="val 50000"/>
                <a:gd name="adj2" fmla="val 37500"/>
              </a:avLst>
            </a:prstGeom>
            <a:solidFill>
              <a:schemeClr val="tx1"/>
            </a:solidFill>
            <a:ln w="9525">
              <a:solidFill>
                <a:schemeClr val="tx1"/>
              </a:solidFill>
              <a:miter lim="800000"/>
              <a:headEnd/>
              <a:tailEnd/>
            </a:ln>
          </p:spPr>
          <p:txBody>
            <a:bodyPr vert="eaVert" wrap="none" anchor="ctr"/>
            <a:lstStyle/>
            <a:p>
              <a:endParaRPr lang="en-US"/>
            </a:p>
          </p:txBody>
        </p:sp>
        <p:sp>
          <p:nvSpPr>
            <p:cNvPr id="28709" name="AutoShape 34"/>
            <p:cNvSpPr>
              <a:spLocks noChangeArrowheads="1"/>
            </p:cNvSpPr>
            <p:nvPr/>
          </p:nvSpPr>
          <p:spPr bwMode="auto">
            <a:xfrm>
              <a:off x="5040" y="3408"/>
              <a:ext cx="96" cy="144"/>
            </a:xfrm>
            <a:prstGeom prst="downArrow">
              <a:avLst>
                <a:gd name="adj1" fmla="val 50000"/>
                <a:gd name="adj2" fmla="val 37500"/>
              </a:avLst>
            </a:prstGeom>
            <a:solidFill>
              <a:schemeClr val="tx1"/>
            </a:solidFill>
            <a:ln w="9525">
              <a:solidFill>
                <a:schemeClr val="tx1"/>
              </a:solidFill>
              <a:miter lim="800000"/>
              <a:headEnd/>
              <a:tailEnd/>
            </a:ln>
          </p:spPr>
          <p:txBody>
            <a:bodyPr vert="eaVert" wrap="none" anchor="ctr"/>
            <a:lstStyle/>
            <a:p>
              <a:endParaRPr lang="en-US"/>
            </a:p>
          </p:txBody>
        </p:sp>
        <p:sp>
          <p:nvSpPr>
            <p:cNvPr id="28710" name="Line 35"/>
            <p:cNvSpPr>
              <a:spLocks noChangeShapeType="1"/>
            </p:cNvSpPr>
            <p:nvPr/>
          </p:nvSpPr>
          <p:spPr bwMode="auto">
            <a:xfrm>
              <a:off x="1392" y="1776"/>
              <a:ext cx="384" cy="0"/>
            </a:xfrm>
            <a:prstGeom prst="line">
              <a:avLst/>
            </a:prstGeom>
            <a:noFill/>
            <a:ln w="19050">
              <a:solidFill>
                <a:schemeClr val="tx1"/>
              </a:solidFill>
              <a:round/>
              <a:headEnd/>
              <a:tailEnd type="triangle" w="med" len="med"/>
            </a:ln>
          </p:spPr>
          <p:txBody>
            <a:bodyPr/>
            <a:lstStyle/>
            <a:p>
              <a:endParaRPr lang="en-US"/>
            </a:p>
          </p:txBody>
        </p:sp>
        <p:sp>
          <p:nvSpPr>
            <p:cNvPr id="28711" name="Line 36"/>
            <p:cNvSpPr>
              <a:spLocks noChangeShapeType="1"/>
            </p:cNvSpPr>
            <p:nvPr/>
          </p:nvSpPr>
          <p:spPr bwMode="auto">
            <a:xfrm>
              <a:off x="1392" y="2208"/>
              <a:ext cx="384" cy="0"/>
            </a:xfrm>
            <a:prstGeom prst="line">
              <a:avLst/>
            </a:prstGeom>
            <a:noFill/>
            <a:ln w="19050">
              <a:solidFill>
                <a:schemeClr val="tx1"/>
              </a:solidFill>
              <a:round/>
              <a:headEnd/>
              <a:tailEnd type="triangle" w="med" len="med"/>
            </a:ln>
          </p:spPr>
          <p:txBody>
            <a:bodyPr/>
            <a:lstStyle/>
            <a:p>
              <a:endParaRPr lang="en-US"/>
            </a:p>
          </p:txBody>
        </p:sp>
        <p:sp>
          <p:nvSpPr>
            <p:cNvPr id="28712" name="Line 37"/>
            <p:cNvSpPr>
              <a:spLocks noChangeShapeType="1"/>
            </p:cNvSpPr>
            <p:nvPr/>
          </p:nvSpPr>
          <p:spPr bwMode="auto">
            <a:xfrm>
              <a:off x="1392" y="2688"/>
              <a:ext cx="384" cy="0"/>
            </a:xfrm>
            <a:prstGeom prst="line">
              <a:avLst/>
            </a:prstGeom>
            <a:noFill/>
            <a:ln w="19050">
              <a:solidFill>
                <a:schemeClr val="tx1"/>
              </a:solidFill>
              <a:round/>
              <a:headEnd/>
              <a:tailEnd type="triangle" w="med" len="med"/>
            </a:ln>
          </p:spPr>
          <p:txBody>
            <a:bodyPr/>
            <a:lstStyle/>
            <a:p>
              <a:endParaRPr lang="en-US"/>
            </a:p>
          </p:txBody>
        </p:sp>
        <p:sp>
          <p:nvSpPr>
            <p:cNvPr id="28713" name="Line 38"/>
            <p:cNvSpPr>
              <a:spLocks noChangeShapeType="1"/>
            </p:cNvSpPr>
            <p:nvPr/>
          </p:nvSpPr>
          <p:spPr bwMode="auto">
            <a:xfrm>
              <a:off x="1392" y="3168"/>
              <a:ext cx="384" cy="0"/>
            </a:xfrm>
            <a:prstGeom prst="line">
              <a:avLst/>
            </a:prstGeom>
            <a:noFill/>
            <a:ln w="19050">
              <a:solidFill>
                <a:schemeClr val="tx1"/>
              </a:solidFill>
              <a:round/>
              <a:headEnd/>
              <a:tailEnd type="triangle" w="med" len="med"/>
            </a:ln>
          </p:spPr>
          <p:txBody>
            <a:bodyPr/>
            <a:lstStyle/>
            <a:p>
              <a:endParaRPr lang="en-US"/>
            </a:p>
          </p:txBody>
        </p:sp>
      </p:grpSp>
      <p:sp>
        <p:nvSpPr>
          <p:cNvPr id="28676" name="Rectangle 39"/>
          <p:cNvSpPr>
            <a:spLocks noChangeArrowheads="1"/>
          </p:cNvSpPr>
          <p:nvPr/>
        </p:nvSpPr>
        <p:spPr bwMode="auto">
          <a:xfrm>
            <a:off x="1500188" y="1504950"/>
            <a:ext cx="6908800" cy="273050"/>
          </a:xfrm>
          <a:prstGeom prst="rect">
            <a:avLst/>
          </a:prstGeom>
          <a:noFill/>
          <a:ln w="9525">
            <a:noFill/>
            <a:miter lim="800000"/>
            <a:headEnd/>
            <a:tailEnd/>
          </a:ln>
        </p:spPr>
        <p:txBody>
          <a:bodyPr anchor="ctr"/>
          <a:lstStyle/>
          <a:p>
            <a:pPr algn="ctr"/>
            <a:r>
              <a:rPr lang="en-GB" sz="2800">
                <a:solidFill>
                  <a:srgbClr val="003399"/>
                </a:solidFill>
              </a:rPr>
              <a:t>Internal Quality Assurance (IQA) System</a:t>
            </a:r>
            <a:endParaRPr lang="en-US" sz="2800">
              <a:solidFill>
                <a:srgbClr val="003399"/>
              </a:solidFill>
            </a:endParaRPr>
          </a:p>
        </p:txBody>
      </p:sp>
      <p:sp>
        <p:nvSpPr>
          <p:cNvPr id="28677" name="Text Box 41"/>
          <p:cNvSpPr txBox="1">
            <a:spLocks noChangeArrowheads="1"/>
          </p:cNvSpPr>
          <p:nvPr/>
        </p:nvSpPr>
        <p:spPr bwMode="auto">
          <a:xfrm>
            <a:off x="7851775" y="6521450"/>
            <a:ext cx="1292225" cy="366713"/>
          </a:xfrm>
          <a:prstGeom prst="rect">
            <a:avLst/>
          </a:prstGeom>
          <a:noFill/>
          <a:ln w="9525">
            <a:noFill/>
            <a:miter lim="800000"/>
            <a:headEnd/>
            <a:tailEnd/>
          </a:ln>
        </p:spPr>
        <p:txBody>
          <a:bodyPr>
            <a:spAutoFit/>
          </a:bodyPr>
          <a:lstStyle/>
          <a:p>
            <a:pPr algn="r">
              <a:spcBef>
                <a:spcPct val="50000"/>
              </a:spcBef>
            </a:pPr>
            <a:r>
              <a:rPr lang="en-US">
                <a:solidFill>
                  <a:schemeClr val="bg1"/>
                </a:solidFill>
                <a:cs typeface="Arial" pitchFamily="34" charset="0"/>
              </a:rPr>
              <a:t>M30</a:t>
            </a:r>
          </a:p>
        </p:txBody>
      </p:sp>
      <p:sp>
        <p:nvSpPr>
          <p:cNvPr id="28678" name="Text Box 5"/>
          <p:cNvSpPr txBox="1">
            <a:spLocks noChangeArrowheads="1"/>
          </p:cNvSpPr>
          <p:nvPr/>
        </p:nvSpPr>
        <p:spPr bwMode="auto">
          <a:xfrm>
            <a:off x="0" y="6519863"/>
            <a:ext cx="3743325" cy="366712"/>
          </a:xfrm>
          <a:prstGeom prst="rect">
            <a:avLst/>
          </a:prstGeom>
          <a:noFill/>
          <a:ln w="9525">
            <a:noFill/>
            <a:miter lim="800000"/>
            <a:headEnd/>
            <a:tailEnd/>
          </a:ln>
        </p:spPr>
        <p:txBody>
          <a:bodyPr>
            <a:spAutoFit/>
          </a:bodyPr>
          <a:lstStyle/>
          <a:p>
            <a:pPr>
              <a:spcBef>
                <a:spcPct val="50000"/>
              </a:spcBef>
            </a:pPr>
            <a:r>
              <a:rPr lang="en-US">
                <a:solidFill>
                  <a:schemeClr val="bg1"/>
                </a:solidFill>
                <a:cs typeface="Arial" pitchFamily="34" charset="0"/>
              </a:rPr>
              <a:t>AUN-QA  Models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type="title"/>
          </p:nvPr>
        </p:nvSpPr>
        <p:spPr>
          <a:xfrm>
            <a:off x="1346200" y="152400"/>
            <a:ext cx="6807200" cy="1143000"/>
          </a:xfrm>
        </p:spPr>
        <p:txBody>
          <a:bodyPr/>
          <a:lstStyle/>
          <a:p>
            <a:pPr eaLnBrk="1" hangingPunct="1"/>
            <a:r>
              <a:rPr lang="en-GB" smtClean="0"/>
              <a:t>QA Mechanisms</a:t>
            </a:r>
            <a:endParaRPr lang="en-US" smtClean="0"/>
          </a:p>
        </p:txBody>
      </p:sp>
      <p:sp>
        <p:nvSpPr>
          <p:cNvPr id="30722" name="Slide Number Placeholder 5"/>
          <p:cNvSpPr>
            <a:spLocks noGrp="1"/>
          </p:cNvSpPr>
          <p:nvPr>
            <p:ph type="sldNum" sz="quarter" idx="12"/>
          </p:nvPr>
        </p:nvSpPr>
        <p:spPr>
          <a:noFill/>
        </p:spPr>
        <p:txBody>
          <a:bodyPr/>
          <a:lstStyle/>
          <a:p>
            <a:fld id="{F845DC1A-951E-4170-8E47-7E228DBD5FF3}" type="slidenum">
              <a:rPr lang="en-US" smtClean="0">
                <a:solidFill>
                  <a:schemeClr val="bg1"/>
                </a:solidFill>
                <a:latin typeface="Arial" pitchFamily="34" charset="0"/>
                <a:ea typeface="Arial Unicode MS" pitchFamily="34" charset="-128"/>
                <a:cs typeface="Arial Unicode MS" pitchFamily="34" charset="-128"/>
              </a:rPr>
              <a:pPr/>
              <a:t>11</a:t>
            </a:fld>
            <a:endParaRPr lang="en-US" smtClean="0">
              <a:solidFill>
                <a:schemeClr val="bg1"/>
              </a:solidFill>
              <a:latin typeface="Arial" pitchFamily="34" charset="0"/>
              <a:ea typeface="Arial Unicode MS" pitchFamily="34" charset="-128"/>
              <a:cs typeface="Arial Unicode MS" pitchFamily="34" charset="-128"/>
            </a:endParaRPr>
          </a:p>
        </p:txBody>
      </p:sp>
      <p:sp>
        <p:nvSpPr>
          <p:cNvPr id="30723" name="Text Box 3"/>
          <p:cNvSpPr txBox="1">
            <a:spLocks noChangeArrowheads="1"/>
          </p:cNvSpPr>
          <p:nvPr/>
        </p:nvSpPr>
        <p:spPr bwMode="auto">
          <a:xfrm>
            <a:off x="0" y="6519863"/>
            <a:ext cx="3743325" cy="366712"/>
          </a:xfrm>
          <a:prstGeom prst="rect">
            <a:avLst/>
          </a:prstGeom>
          <a:noFill/>
          <a:ln w="9525">
            <a:noFill/>
            <a:miter lim="800000"/>
            <a:headEnd/>
            <a:tailEnd/>
          </a:ln>
        </p:spPr>
        <p:txBody>
          <a:bodyPr>
            <a:spAutoFit/>
          </a:bodyPr>
          <a:lstStyle/>
          <a:p>
            <a:pPr>
              <a:spcBef>
                <a:spcPct val="50000"/>
              </a:spcBef>
            </a:pPr>
            <a:r>
              <a:rPr lang="en-US">
                <a:solidFill>
                  <a:schemeClr val="bg1"/>
                </a:solidFill>
                <a:cs typeface="Arial" pitchFamily="34" charset="0"/>
              </a:rPr>
              <a:t>QA in Higher Education</a:t>
            </a:r>
          </a:p>
        </p:txBody>
      </p:sp>
      <p:sp>
        <p:nvSpPr>
          <p:cNvPr id="30724" name="Text Box 4"/>
          <p:cNvSpPr txBox="1">
            <a:spLocks noChangeArrowheads="1"/>
          </p:cNvSpPr>
          <p:nvPr/>
        </p:nvSpPr>
        <p:spPr bwMode="auto">
          <a:xfrm>
            <a:off x="8272463" y="6521450"/>
            <a:ext cx="871537" cy="366713"/>
          </a:xfrm>
          <a:prstGeom prst="rect">
            <a:avLst/>
          </a:prstGeom>
          <a:noFill/>
          <a:ln w="9525">
            <a:noFill/>
            <a:miter lim="800000"/>
            <a:headEnd/>
            <a:tailEnd/>
          </a:ln>
        </p:spPr>
        <p:txBody>
          <a:bodyPr>
            <a:spAutoFit/>
          </a:bodyPr>
          <a:lstStyle/>
          <a:p>
            <a:pPr algn="r">
              <a:spcBef>
                <a:spcPct val="50000"/>
              </a:spcBef>
            </a:pPr>
            <a:r>
              <a:rPr lang="en-US">
                <a:solidFill>
                  <a:schemeClr val="bg1"/>
                </a:solidFill>
                <a:cs typeface="Arial" pitchFamily="34" charset="0"/>
              </a:rPr>
              <a:t>M20</a:t>
            </a:r>
          </a:p>
        </p:txBody>
      </p:sp>
      <p:sp>
        <p:nvSpPr>
          <p:cNvPr id="30725" name="Oval 5"/>
          <p:cNvSpPr>
            <a:spLocks noChangeArrowheads="1"/>
          </p:cNvSpPr>
          <p:nvPr/>
        </p:nvSpPr>
        <p:spPr bwMode="auto">
          <a:xfrm>
            <a:off x="1447800" y="1600200"/>
            <a:ext cx="4572000" cy="1081088"/>
          </a:xfrm>
          <a:prstGeom prst="ellipse">
            <a:avLst/>
          </a:prstGeom>
          <a:solidFill>
            <a:srgbClr val="66FF99"/>
          </a:solidFill>
          <a:ln w="9525">
            <a:solidFill>
              <a:schemeClr val="tx1"/>
            </a:solidFill>
            <a:round/>
            <a:headEnd/>
            <a:tailEnd/>
          </a:ln>
        </p:spPr>
        <p:txBody>
          <a:bodyPr wrap="none" anchor="ctr"/>
          <a:lstStyle/>
          <a:p>
            <a:pPr algn="ctr"/>
            <a:r>
              <a:rPr lang="en-US" b="1">
                <a:cs typeface="Times New Roman" pitchFamily="18" charset="0"/>
              </a:rPr>
              <a:t>QUALITY ASSURANCE SYSTEM</a:t>
            </a:r>
          </a:p>
        </p:txBody>
      </p:sp>
      <p:sp>
        <p:nvSpPr>
          <p:cNvPr id="30726" name="Oval 6"/>
          <p:cNvSpPr>
            <a:spLocks noChangeArrowheads="1"/>
          </p:cNvSpPr>
          <p:nvPr/>
        </p:nvSpPr>
        <p:spPr bwMode="auto">
          <a:xfrm>
            <a:off x="685800" y="4495800"/>
            <a:ext cx="3276600" cy="1497013"/>
          </a:xfrm>
          <a:prstGeom prst="ellipse">
            <a:avLst/>
          </a:prstGeom>
          <a:solidFill>
            <a:schemeClr val="accent1"/>
          </a:solidFill>
          <a:ln w="9525">
            <a:solidFill>
              <a:schemeClr val="tx1"/>
            </a:solidFill>
            <a:round/>
            <a:headEnd/>
            <a:tailEnd/>
          </a:ln>
        </p:spPr>
        <p:txBody>
          <a:bodyPr wrap="none" anchor="ctr"/>
          <a:lstStyle/>
          <a:p>
            <a:r>
              <a:rPr lang="en-US" sz="1600">
                <a:cs typeface="Times New Roman" pitchFamily="18" charset="0"/>
              </a:rPr>
              <a:t>A: Internal Quality Assurance:  </a:t>
            </a:r>
          </a:p>
          <a:p>
            <a:pPr>
              <a:buFontTx/>
              <a:buChar char="•"/>
            </a:pPr>
            <a:r>
              <a:rPr lang="en-US" sz="1600">
                <a:cs typeface="Times New Roman" pitchFamily="18" charset="0"/>
              </a:rPr>
              <a:t> Monitoring</a:t>
            </a:r>
          </a:p>
          <a:p>
            <a:pPr>
              <a:buFontTx/>
              <a:buChar char="•"/>
            </a:pPr>
            <a:r>
              <a:rPr lang="en-US" sz="1600">
                <a:cs typeface="Times New Roman" pitchFamily="18" charset="0"/>
              </a:rPr>
              <a:t> Evaluation/Essessment</a:t>
            </a:r>
          </a:p>
          <a:p>
            <a:pPr>
              <a:buFontTx/>
              <a:buChar char="•"/>
            </a:pPr>
            <a:r>
              <a:rPr lang="en-US" sz="1600">
                <a:cs typeface="Times New Roman" pitchFamily="18" charset="0"/>
              </a:rPr>
              <a:t> Improvement</a:t>
            </a:r>
          </a:p>
        </p:txBody>
      </p:sp>
      <p:sp>
        <p:nvSpPr>
          <p:cNvPr id="30727" name="Oval 7"/>
          <p:cNvSpPr>
            <a:spLocks noChangeArrowheads="1"/>
          </p:cNvSpPr>
          <p:nvPr/>
        </p:nvSpPr>
        <p:spPr bwMode="auto">
          <a:xfrm>
            <a:off x="6248400" y="1752600"/>
            <a:ext cx="2678113" cy="1447800"/>
          </a:xfrm>
          <a:prstGeom prst="ellipse">
            <a:avLst/>
          </a:prstGeom>
          <a:solidFill>
            <a:srgbClr val="FFFF66"/>
          </a:solidFill>
          <a:ln w="9525">
            <a:solidFill>
              <a:schemeClr val="tx1"/>
            </a:solidFill>
            <a:round/>
            <a:headEnd/>
            <a:tailEnd/>
          </a:ln>
        </p:spPr>
        <p:txBody>
          <a:bodyPr wrap="none" anchor="ctr"/>
          <a:lstStyle/>
          <a:p>
            <a:pPr algn="ctr"/>
            <a:r>
              <a:rPr lang="en-US" sz="1600">
                <a:cs typeface="Times New Roman" pitchFamily="18" charset="0"/>
              </a:rPr>
              <a:t>B. Accreditation:</a:t>
            </a:r>
          </a:p>
          <a:p>
            <a:pPr algn="ctr">
              <a:buFontTx/>
              <a:buChar char="-"/>
            </a:pPr>
            <a:r>
              <a:rPr lang="en-US" sz="1600">
                <a:cs typeface="Times New Roman" pitchFamily="18" charset="0"/>
              </a:rPr>
              <a:t> Self/Internal assessment</a:t>
            </a:r>
          </a:p>
          <a:p>
            <a:pPr algn="ctr">
              <a:buFontTx/>
              <a:buChar char="-"/>
            </a:pPr>
            <a:r>
              <a:rPr lang="en-US" sz="1600">
                <a:cs typeface="Times New Roman" pitchFamily="18" charset="0"/>
              </a:rPr>
              <a:t> External asessment</a:t>
            </a:r>
          </a:p>
        </p:txBody>
      </p:sp>
      <p:sp>
        <p:nvSpPr>
          <p:cNvPr id="30728" name="Oval 8"/>
          <p:cNvSpPr>
            <a:spLocks noChangeArrowheads="1"/>
          </p:cNvSpPr>
          <p:nvPr/>
        </p:nvSpPr>
        <p:spPr bwMode="auto">
          <a:xfrm>
            <a:off x="4495800" y="3657600"/>
            <a:ext cx="4114800" cy="1412875"/>
          </a:xfrm>
          <a:prstGeom prst="ellipse">
            <a:avLst/>
          </a:prstGeom>
          <a:solidFill>
            <a:srgbClr val="CCFF99"/>
          </a:solidFill>
          <a:ln w="9525">
            <a:solidFill>
              <a:schemeClr val="tx1"/>
            </a:solidFill>
            <a:round/>
            <a:headEnd/>
            <a:tailEnd/>
          </a:ln>
        </p:spPr>
        <p:txBody>
          <a:bodyPr wrap="none" anchor="ctr"/>
          <a:lstStyle/>
          <a:p>
            <a:r>
              <a:rPr lang="en-US" sz="1600">
                <a:cs typeface="Times New Roman" pitchFamily="18" charset="0"/>
              </a:rPr>
              <a:t>C. External Quality Assurance:  </a:t>
            </a:r>
          </a:p>
          <a:p>
            <a:pPr>
              <a:buFontTx/>
              <a:buChar char="•"/>
            </a:pPr>
            <a:r>
              <a:rPr lang="en-US" sz="1600">
                <a:cs typeface="Times New Roman" pitchFamily="18" charset="0"/>
              </a:rPr>
              <a:t> Benchmarking</a:t>
            </a:r>
          </a:p>
          <a:p>
            <a:pPr>
              <a:buFontTx/>
              <a:buChar char="•"/>
            </a:pPr>
            <a:r>
              <a:rPr lang="en-US" sz="1600">
                <a:cs typeface="Times New Roman" pitchFamily="18" charset="0"/>
              </a:rPr>
              <a:t> Audit</a:t>
            </a:r>
          </a:p>
          <a:p>
            <a:pPr>
              <a:buFontTx/>
              <a:buChar char="•"/>
            </a:pPr>
            <a:r>
              <a:rPr lang="en-US" sz="1600">
                <a:cs typeface="Times New Roman" pitchFamily="18" charset="0"/>
              </a:rPr>
              <a:t> Assessment</a:t>
            </a:r>
          </a:p>
        </p:txBody>
      </p:sp>
      <p:sp>
        <p:nvSpPr>
          <p:cNvPr id="30729" name="Line 9"/>
          <p:cNvSpPr>
            <a:spLocks noChangeShapeType="1"/>
          </p:cNvSpPr>
          <p:nvPr/>
        </p:nvSpPr>
        <p:spPr bwMode="auto">
          <a:xfrm flipV="1">
            <a:off x="3962400" y="4876800"/>
            <a:ext cx="990600" cy="381000"/>
          </a:xfrm>
          <a:prstGeom prst="line">
            <a:avLst/>
          </a:prstGeom>
          <a:noFill/>
          <a:ln w="28575">
            <a:solidFill>
              <a:schemeClr val="tx1"/>
            </a:solidFill>
            <a:round/>
            <a:headEnd/>
            <a:tailEnd type="triangle" w="med" len="med"/>
          </a:ln>
        </p:spPr>
        <p:txBody>
          <a:bodyPr/>
          <a:lstStyle/>
          <a:p>
            <a:endParaRPr lang="en-US"/>
          </a:p>
        </p:txBody>
      </p:sp>
      <p:sp>
        <p:nvSpPr>
          <p:cNvPr id="30730" name="Line 10"/>
          <p:cNvSpPr>
            <a:spLocks noChangeShapeType="1"/>
          </p:cNvSpPr>
          <p:nvPr/>
        </p:nvSpPr>
        <p:spPr bwMode="auto">
          <a:xfrm flipV="1">
            <a:off x="6324600" y="3200400"/>
            <a:ext cx="990600" cy="457200"/>
          </a:xfrm>
          <a:prstGeom prst="line">
            <a:avLst/>
          </a:prstGeom>
          <a:noFill/>
          <a:ln w="28575">
            <a:solidFill>
              <a:schemeClr val="tx1"/>
            </a:solidFill>
            <a:round/>
            <a:headEnd/>
            <a:tailEnd type="triangle" w="med" len="med"/>
          </a:ln>
        </p:spPr>
        <p:txBody>
          <a:bodyPr/>
          <a:lstStyle/>
          <a:p>
            <a:endParaRPr lang="en-US"/>
          </a:p>
        </p:txBody>
      </p:sp>
      <p:sp>
        <p:nvSpPr>
          <p:cNvPr id="30731" name="Line 11"/>
          <p:cNvSpPr>
            <a:spLocks noChangeShapeType="1"/>
          </p:cNvSpPr>
          <p:nvPr/>
        </p:nvSpPr>
        <p:spPr bwMode="auto">
          <a:xfrm flipH="1">
            <a:off x="2057400" y="2667000"/>
            <a:ext cx="1676400" cy="1828800"/>
          </a:xfrm>
          <a:prstGeom prst="line">
            <a:avLst/>
          </a:prstGeom>
          <a:noFill/>
          <a:ln w="28575">
            <a:solidFill>
              <a:schemeClr val="tx1"/>
            </a:solidFill>
            <a:round/>
            <a:headEnd/>
            <a:tailEnd type="triangle" w="med" len="med"/>
          </a:ln>
        </p:spPr>
        <p:txBody>
          <a:bodyPr/>
          <a:lstStyle/>
          <a:p>
            <a:endParaRPr lang="en-US"/>
          </a:p>
        </p:txBody>
      </p:sp>
      <p:sp>
        <p:nvSpPr>
          <p:cNvPr id="30732" name="Line 12"/>
          <p:cNvSpPr>
            <a:spLocks noChangeShapeType="1"/>
          </p:cNvSpPr>
          <p:nvPr/>
        </p:nvSpPr>
        <p:spPr bwMode="auto">
          <a:xfrm>
            <a:off x="3733800" y="2667000"/>
            <a:ext cx="2209800" cy="990600"/>
          </a:xfrm>
          <a:prstGeom prst="line">
            <a:avLst/>
          </a:prstGeom>
          <a:noFill/>
          <a:ln w="28575">
            <a:solidFill>
              <a:schemeClr val="tx1"/>
            </a:solidFill>
            <a:round/>
            <a:headEnd/>
            <a:tailEnd type="triangle" w="med" len="med"/>
          </a:ln>
        </p:spPr>
        <p:txBody>
          <a:bodyPr/>
          <a:lstStyle/>
          <a:p>
            <a:endParaRPr lang="en-US"/>
          </a:p>
        </p:txBody>
      </p:sp>
      <p:sp>
        <p:nvSpPr>
          <p:cNvPr id="30733" name="Line 13"/>
          <p:cNvSpPr>
            <a:spLocks noChangeShapeType="1"/>
          </p:cNvSpPr>
          <p:nvPr/>
        </p:nvSpPr>
        <p:spPr bwMode="auto">
          <a:xfrm>
            <a:off x="3733800" y="2667000"/>
            <a:ext cx="2590800" cy="76200"/>
          </a:xfrm>
          <a:prstGeom prst="line">
            <a:avLst/>
          </a:prstGeom>
          <a:noFill/>
          <a:ln w="28575">
            <a:solidFill>
              <a:schemeClr val="tx1"/>
            </a:solidFill>
            <a:round/>
            <a:headEnd/>
            <a:tailEnd type="triangle" w="med" len="med"/>
          </a:ln>
        </p:spPr>
        <p:txBody>
          <a:bodyPr/>
          <a:lstStyle/>
          <a:p>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p:nvPr>
        </p:nvSpPr>
        <p:spPr>
          <a:xfrm>
            <a:off x="1752600" y="228600"/>
            <a:ext cx="6629400" cy="1143000"/>
          </a:xfrm>
        </p:spPr>
        <p:txBody>
          <a:bodyPr/>
          <a:lstStyle/>
          <a:p>
            <a:pPr eaLnBrk="1" hangingPunct="1"/>
            <a:r>
              <a:rPr lang="en-GB" smtClean="0"/>
              <a:t>External QA System</a:t>
            </a:r>
            <a:endParaRPr lang="en-US" smtClean="0"/>
          </a:p>
        </p:txBody>
      </p:sp>
      <p:sp>
        <p:nvSpPr>
          <p:cNvPr id="32770" name="Slide Number Placeholder 5"/>
          <p:cNvSpPr>
            <a:spLocks noGrp="1"/>
          </p:cNvSpPr>
          <p:nvPr>
            <p:ph type="sldNum" sz="quarter" idx="12"/>
          </p:nvPr>
        </p:nvSpPr>
        <p:spPr>
          <a:noFill/>
        </p:spPr>
        <p:txBody>
          <a:bodyPr/>
          <a:lstStyle/>
          <a:p>
            <a:fld id="{2AC57EC7-EDF8-4311-BB8F-5868E6315D47}" type="slidenum">
              <a:rPr lang="en-US" smtClean="0">
                <a:solidFill>
                  <a:schemeClr val="bg1"/>
                </a:solidFill>
                <a:latin typeface="Arial" pitchFamily="34" charset="0"/>
                <a:ea typeface="Arial Unicode MS" pitchFamily="34" charset="-128"/>
                <a:cs typeface="Arial Unicode MS" pitchFamily="34" charset="-128"/>
              </a:rPr>
              <a:pPr/>
              <a:t>12</a:t>
            </a:fld>
            <a:endParaRPr lang="en-US" smtClean="0">
              <a:solidFill>
                <a:schemeClr val="bg1"/>
              </a:solidFill>
              <a:latin typeface="Arial" pitchFamily="34" charset="0"/>
              <a:ea typeface="Arial Unicode MS" pitchFamily="34" charset="-128"/>
              <a:cs typeface="Arial Unicode MS" pitchFamily="34" charset="-128"/>
            </a:endParaRPr>
          </a:p>
        </p:txBody>
      </p:sp>
      <p:sp>
        <p:nvSpPr>
          <p:cNvPr id="32771" name="Text Box 3"/>
          <p:cNvSpPr txBox="1">
            <a:spLocks noChangeArrowheads="1"/>
          </p:cNvSpPr>
          <p:nvPr/>
        </p:nvSpPr>
        <p:spPr bwMode="auto">
          <a:xfrm>
            <a:off x="0" y="6519863"/>
            <a:ext cx="3743325" cy="366712"/>
          </a:xfrm>
          <a:prstGeom prst="rect">
            <a:avLst/>
          </a:prstGeom>
          <a:noFill/>
          <a:ln w="9525">
            <a:noFill/>
            <a:miter lim="800000"/>
            <a:headEnd/>
            <a:tailEnd/>
          </a:ln>
        </p:spPr>
        <p:txBody>
          <a:bodyPr>
            <a:spAutoFit/>
          </a:bodyPr>
          <a:lstStyle/>
          <a:p>
            <a:pPr>
              <a:spcBef>
                <a:spcPct val="50000"/>
              </a:spcBef>
            </a:pPr>
            <a:r>
              <a:rPr lang="en-US">
                <a:solidFill>
                  <a:schemeClr val="bg1"/>
                </a:solidFill>
                <a:cs typeface="Arial" pitchFamily="34" charset="0"/>
              </a:rPr>
              <a:t>QA in Higher Education</a:t>
            </a:r>
          </a:p>
        </p:txBody>
      </p:sp>
      <p:sp>
        <p:nvSpPr>
          <p:cNvPr id="32772" name="Text Box 4"/>
          <p:cNvSpPr txBox="1">
            <a:spLocks noChangeArrowheads="1"/>
          </p:cNvSpPr>
          <p:nvPr/>
        </p:nvSpPr>
        <p:spPr bwMode="auto">
          <a:xfrm>
            <a:off x="8097838" y="6521450"/>
            <a:ext cx="1046162" cy="366713"/>
          </a:xfrm>
          <a:prstGeom prst="rect">
            <a:avLst/>
          </a:prstGeom>
          <a:noFill/>
          <a:ln w="9525">
            <a:noFill/>
            <a:miter lim="800000"/>
            <a:headEnd/>
            <a:tailEnd/>
          </a:ln>
        </p:spPr>
        <p:txBody>
          <a:bodyPr>
            <a:spAutoFit/>
          </a:bodyPr>
          <a:lstStyle/>
          <a:p>
            <a:pPr algn="r">
              <a:spcBef>
                <a:spcPct val="50000"/>
              </a:spcBef>
            </a:pPr>
            <a:r>
              <a:rPr lang="en-US">
                <a:solidFill>
                  <a:schemeClr val="bg1"/>
                </a:solidFill>
                <a:cs typeface="Arial" pitchFamily="34" charset="0"/>
              </a:rPr>
              <a:t>M16-19</a:t>
            </a:r>
          </a:p>
        </p:txBody>
      </p:sp>
      <p:grpSp>
        <p:nvGrpSpPr>
          <p:cNvPr id="32773" name="Group 5"/>
          <p:cNvGrpSpPr>
            <a:grpSpLocks/>
          </p:cNvGrpSpPr>
          <p:nvPr/>
        </p:nvGrpSpPr>
        <p:grpSpPr bwMode="auto">
          <a:xfrm>
            <a:off x="762000" y="1600200"/>
            <a:ext cx="8001000" cy="4648200"/>
            <a:chOff x="480" y="1008"/>
            <a:chExt cx="5040" cy="2928"/>
          </a:xfrm>
        </p:grpSpPr>
        <p:sp>
          <p:nvSpPr>
            <p:cNvPr id="32774" name="Rectangle 6"/>
            <p:cNvSpPr>
              <a:spLocks noChangeArrowheads="1"/>
            </p:cNvSpPr>
            <p:nvPr/>
          </p:nvSpPr>
          <p:spPr bwMode="auto">
            <a:xfrm>
              <a:off x="480" y="1008"/>
              <a:ext cx="5040" cy="336"/>
            </a:xfrm>
            <a:prstGeom prst="rect">
              <a:avLst/>
            </a:prstGeom>
            <a:solidFill>
              <a:schemeClr val="folHlink"/>
            </a:solidFill>
            <a:ln w="9525">
              <a:solidFill>
                <a:schemeClr val="tx1"/>
              </a:solidFill>
              <a:miter lim="800000"/>
              <a:headEnd/>
              <a:tailEnd/>
            </a:ln>
          </p:spPr>
          <p:txBody>
            <a:bodyPr wrap="none" anchor="ctr"/>
            <a:lstStyle/>
            <a:p>
              <a:pPr algn="ctr"/>
              <a:r>
                <a:rPr lang="en-US"/>
                <a:t>Stakeholder Satisfaction</a:t>
              </a:r>
            </a:p>
          </p:txBody>
        </p:sp>
        <p:sp>
          <p:nvSpPr>
            <p:cNvPr id="32775" name="Rectangle 7"/>
            <p:cNvSpPr>
              <a:spLocks noChangeArrowheads="1"/>
            </p:cNvSpPr>
            <p:nvPr/>
          </p:nvSpPr>
          <p:spPr bwMode="auto">
            <a:xfrm>
              <a:off x="480" y="3552"/>
              <a:ext cx="5040" cy="384"/>
            </a:xfrm>
            <a:prstGeom prst="rect">
              <a:avLst/>
            </a:prstGeom>
            <a:solidFill>
              <a:srgbClr val="CCFF99"/>
            </a:solidFill>
            <a:ln w="9525">
              <a:solidFill>
                <a:schemeClr val="tx1"/>
              </a:solidFill>
              <a:miter lim="800000"/>
              <a:headEnd/>
              <a:tailEnd/>
            </a:ln>
          </p:spPr>
          <p:txBody>
            <a:bodyPr wrap="none" anchor="ctr"/>
            <a:lstStyle/>
            <a:p>
              <a:pPr algn="ctr"/>
              <a:r>
                <a:rPr lang="en-US"/>
                <a:t>Quality Assurance and (Inter)national Benchmarking</a:t>
              </a:r>
            </a:p>
          </p:txBody>
        </p:sp>
        <p:sp>
          <p:nvSpPr>
            <p:cNvPr id="32776" name="Rectangle 8"/>
            <p:cNvSpPr>
              <a:spLocks noChangeArrowheads="1"/>
            </p:cNvSpPr>
            <p:nvPr/>
          </p:nvSpPr>
          <p:spPr bwMode="auto">
            <a:xfrm>
              <a:off x="5040" y="1488"/>
              <a:ext cx="480" cy="1920"/>
            </a:xfrm>
            <a:prstGeom prst="rect">
              <a:avLst/>
            </a:prstGeom>
            <a:solidFill>
              <a:srgbClr val="66FF99"/>
            </a:solidFill>
            <a:ln w="9525">
              <a:solidFill>
                <a:schemeClr val="tx1"/>
              </a:solidFill>
              <a:miter lim="800000"/>
              <a:headEnd/>
              <a:tailEnd/>
            </a:ln>
          </p:spPr>
          <p:txBody>
            <a:bodyPr wrap="none" anchor="ctr"/>
            <a:lstStyle/>
            <a:p>
              <a:pPr algn="ctr"/>
              <a:r>
                <a:rPr lang="en-US" sz="1600"/>
                <a:t>A</a:t>
              </a:r>
            </a:p>
            <a:p>
              <a:pPr algn="ctr"/>
              <a:r>
                <a:rPr lang="en-US" sz="1600"/>
                <a:t>C</a:t>
              </a:r>
            </a:p>
            <a:p>
              <a:pPr algn="ctr"/>
              <a:r>
                <a:rPr lang="en-US" sz="1600"/>
                <a:t>H</a:t>
              </a:r>
            </a:p>
            <a:p>
              <a:pPr algn="ctr"/>
              <a:r>
                <a:rPr lang="en-US" sz="1600"/>
                <a:t>I</a:t>
              </a:r>
            </a:p>
            <a:p>
              <a:pPr algn="ctr"/>
              <a:r>
                <a:rPr lang="en-US" sz="1600"/>
                <a:t>E</a:t>
              </a:r>
            </a:p>
            <a:p>
              <a:pPr algn="ctr"/>
              <a:r>
                <a:rPr lang="en-US" sz="1600"/>
                <a:t>V</a:t>
              </a:r>
            </a:p>
            <a:p>
              <a:pPr algn="ctr"/>
              <a:r>
                <a:rPr lang="en-US" sz="1600"/>
                <a:t>E</a:t>
              </a:r>
            </a:p>
            <a:p>
              <a:pPr algn="ctr"/>
              <a:r>
                <a:rPr lang="en-US" sz="1600"/>
                <a:t>M</a:t>
              </a:r>
            </a:p>
            <a:p>
              <a:pPr algn="ctr"/>
              <a:r>
                <a:rPr lang="en-US" sz="1600"/>
                <a:t>E</a:t>
              </a:r>
            </a:p>
            <a:p>
              <a:pPr algn="ctr"/>
              <a:r>
                <a:rPr lang="en-US" sz="1600"/>
                <a:t>N</a:t>
              </a:r>
            </a:p>
            <a:p>
              <a:pPr algn="ctr"/>
              <a:r>
                <a:rPr lang="en-US" sz="1600"/>
                <a:t>T</a:t>
              </a:r>
            </a:p>
            <a:p>
              <a:pPr algn="ctr"/>
              <a:r>
                <a:rPr lang="en-US" sz="1600"/>
                <a:t>S</a:t>
              </a:r>
            </a:p>
          </p:txBody>
        </p:sp>
        <p:grpSp>
          <p:nvGrpSpPr>
            <p:cNvPr id="32777" name="Group 9"/>
            <p:cNvGrpSpPr>
              <a:grpSpLocks/>
            </p:cNvGrpSpPr>
            <p:nvPr/>
          </p:nvGrpSpPr>
          <p:grpSpPr bwMode="auto">
            <a:xfrm>
              <a:off x="3456" y="1488"/>
              <a:ext cx="960" cy="1920"/>
              <a:chOff x="3312" y="1728"/>
              <a:chExt cx="960" cy="1296"/>
            </a:xfrm>
          </p:grpSpPr>
          <p:sp>
            <p:nvSpPr>
              <p:cNvPr id="32814" name="Rectangle 10"/>
              <p:cNvSpPr>
                <a:spLocks noChangeArrowheads="1"/>
              </p:cNvSpPr>
              <p:nvPr/>
            </p:nvSpPr>
            <p:spPr bwMode="auto">
              <a:xfrm>
                <a:off x="3312" y="1728"/>
                <a:ext cx="960" cy="432"/>
              </a:xfrm>
              <a:prstGeom prst="rect">
                <a:avLst/>
              </a:prstGeom>
              <a:solidFill>
                <a:schemeClr val="accent1"/>
              </a:solidFill>
              <a:ln w="9525">
                <a:solidFill>
                  <a:schemeClr val="tx1"/>
                </a:solidFill>
                <a:miter lim="800000"/>
                <a:headEnd/>
                <a:tailEnd/>
              </a:ln>
            </p:spPr>
            <p:txBody>
              <a:bodyPr wrap="none" anchor="ctr"/>
              <a:lstStyle/>
              <a:p>
                <a:pPr algn="ctr"/>
                <a:r>
                  <a:rPr lang="en-US"/>
                  <a:t>Educational</a:t>
                </a:r>
              </a:p>
              <a:p>
                <a:pPr algn="ctr"/>
                <a:r>
                  <a:rPr lang="en-US"/>
                  <a:t>Activities</a:t>
                </a:r>
              </a:p>
            </p:txBody>
          </p:sp>
          <p:sp>
            <p:nvSpPr>
              <p:cNvPr id="32815" name="Rectangle 11"/>
              <p:cNvSpPr>
                <a:spLocks noChangeArrowheads="1"/>
              </p:cNvSpPr>
              <p:nvPr/>
            </p:nvSpPr>
            <p:spPr bwMode="auto">
              <a:xfrm>
                <a:off x="3312" y="2160"/>
                <a:ext cx="960" cy="432"/>
              </a:xfrm>
              <a:prstGeom prst="rect">
                <a:avLst/>
              </a:prstGeom>
              <a:solidFill>
                <a:schemeClr val="accent1"/>
              </a:solidFill>
              <a:ln w="9525">
                <a:solidFill>
                  <a:schemeClr val="tx1"/>
                </a:solidFill>
                <a:miter lim="800000"/>
                <a:headEnd/>
                <a:tailEnd/>
              </a:ln>
            </p:spPr>
            <p:txBody>
              <a:bodyPr wrap="none" anchor="ctr"/>
              <a:lstStyle/>
              <a:p>
                <a:pPr algn="ctr"/>
                <a:r>
                  <a:rPr lang="en-US"/>
                  <a:t>Research </a:t>
                </a:r>
              </a:p>
              <a:p>
                <a:pPr algn="ctr"/>
                <a:endParaRPr lang="en-US"/>
              </a:p>
            </p:txBody>
          </p:sp>
          <p:sp>
            <p:nvSpPr>
              <p:cNvPr id="32816" name="Rectangle 12"/>
              <p:cNvSpPr>
                <a:spLocks noChangeArrowheads="1"/>
              </p:cNvSpPr>
              <p:nvPr/>
            </p:nvSpPr>
            <p:spPr bwMode="auto">
              <a:xfrm>
                <a:off x="3312" y="2592"/>
                <a:ext cx="960" cy="432"/>
              </a:xfrm>
              <a:prstGeom prst="rect">
                <a:avLst/>
              </a:prstGeom>
              <a:solidFill>
                <a:schemeClr val="accent1"/>
              </a:solidFill>
              <a:ln w="9525">
                <a:solidFill>
                  <a:schemeClr val="tx1"/>
                </a:solidFill>
                <a:miter lim="800000"/>
                <a:headEnd/>
                <a:tailEnd/>
              </a:ln>
            </p:spPr>
            <p:txBody>
              <a:bodyPr wrap="none" anchor="ctr"/>
              <a:lstStyle/>
              <a:p>
                <a:pPr algn="ctr"/>
                <a:r>
                  <a:rPr lang="en-US"/>
                  <a:t>Community</a:t>
                </a:r>
              </a:p>
              <a:p>
                <a:pPr algn="ctr"/>
                <a:r>
                  <a:rPr lang="en-US"/>
                  <a:t>Service</a:t>
                </a:r>
              </a:p>
            </p:txBody>
          </p:sp>
        </p:grpSp>
        <p:grpSp>
          <p:nvGrpSpPr>
            <p:cNvPr id="32778" name="Group 13"/>
            <p:cNvGrpSpPr>
              <a:grpSpLocks/>
            </p:cNvGrpSpPr>
            <p:nvPr/>
          </p:nvGrpSpPr>
          <p:grpSpPr bwMode="auto">
            <a:xfrm>
              <a:off x="1872" y="1488"/>
              <a:ext cx="912" cy="1920"/>
              <a:chOff x="1776" y="1536"/>
              <a:chExt cx="912" cy="1728"/>
            </a:xfrm>
          </p:grpSpPr>
          <p:sp>
            <p:nvSpPr>
              <p:cNvPr id="32810" name="Rectangle 14"/>
              <p:cNvSpPr>
                <a:spLocks noChangeArrowheads="1"/>
              </p:cNvSpPr>
              <p:nvPr/>
            </p:nvSpPr>
            <p:spPr bwMode="auto">
              <a:xfrm>
                <a:off x="1776" y="1536"/>
                <a:ext cx="912" cy="432"/>
              </a:xfrm>
              <a:prstGeom prst="rect">
                <a:avLst/>
              </a:prstGeom>
              <a:solidFill>
                <a:srgbClr val="33CCCC"/>
              </a:solidFill>
              <a:ln w="9525">
                <a:solidFill>
                  <a:schemeClr val="tx1"/>
                </a:solidFill>
                <a:miter lim="800000"/>
                <a:headEnd/>
                <a:tailEnd/>
              </a:ln>
            </p:spPr>
            <p:txBody>
              <a:bodyPr wrap="none" anchor="ctr"/>
              <a:lstStyle/>
              <a:p>
                <a:pPr algn="ctr"/>
                <a:r>
                  <a:rPr lang="en-US"/>
                  <a:t>Policy </a:t>
                </a:r>
              </a:p>
              <a:p>
                <a:pPr algn="ctr"/>
                <a:r>
                  <a:rPr lang="en-US"/>
                  <a:t>Plan</a:t>
                </a:r>
              </a:p>
            </p:txBody>
          </p:sp>
          <p:sp>
            <p:nvSpPr>
              <p:cNvPr id="32811" name="Rectangle 15"/>
              <p:cNvSpPr>
                <a:spLocks noChangeArrowheads="1"/>
              </p:cNvSpPr>
              <p:nvPr/>
            </p:nvSpPr>
            <p:spPr bwMode="auto">
              <a:xfrm>
                <a:off x="1776" y="1968"/>
                <a:ext cx="912" cy="432"/>
              </a:xfrm>
              <a:prstGeom prst="rect">
                <a:avLst/>
              </a:prstGeom>
              <a:solidFill>
                <a:srgbClr val="33CCCC"/>
              </a:solidFill>
              <a:ln w="9525">
                <a:solidFill>
                  <a:schemeClr val="tx1"/>
                </a:solidFill>
                <a:miter lim="800000"/>
                <a:headEnd/>
                <a:tailEnd/>
              </a:ln>
            </p:spPr>
            <p:txBody>
              <a:bodyPr wrap="none" anchor="ctr"/>
              <a:lstStyle/>
              <a:p>
                <a:pPr algn="ctr"/>
                <a:r>
                  <a:rPr lang="en-US"/>
                  <a:t>Management</a:t>
                </a:r>
              </a:p>
            </p:txBody>
          </p:sp>
          <p:sp>
            <p:nvSpPr>
              <p:cNvPr id="32812" name="Rectangle 16"/>
              <p:cNvSpPr>
                <a:spLocks noChangeArrowheads="1"/>
              </p:cNvSpPr>
              <p:nvPr/>
            </p:nvSpPr>
            <p:spPr bwMode="auto">
              <a:xfrm>
                <a:off x="1776" y="2400"/>
                <a:ext cx="912" cy="432"/>
              </a:xfrm>
              <a:prstGeom prst="rect">
                <a:avLst/>
              </a:prstGeom>
              <a:solidFill>
                <a:srgbClr val="33CCCC"/>
              </a:solidFill>
              <a:ln w="9525">
                <a:solidFill>
                  <a:schemeClr val="tx1"/>
                </a:solidFill>
                <a:miter lim="800000"/>
                <a:headEnd/>
                <a:tailEnd/>
              </a:ln>
            </p:spPr>
            <p:txBody>
              <a:bodyPr wrap="none" anchor="ctr"/>
              <a:lstStyle/>
              <a:p>
                <a:pPr algn="ctr"/>
                <a:r>
                  <a:rPr lang="en-US"/>
                  <a:t>Human</a:t>
                </a:r>
              </a:p>
              <a:p>
                <a:pPr algn="ctr"/>
                <a:r>
                  <a:rPr lang="en-US"/>
                  <a:t>Resources</a:t>
                </a:r>
              </a:p>
            </p:txBody>
          </p:sp>
          <p:sp>
            <p:nvSpPr>
              <p:cNvPr id="32813" name="Rectangle 17"/>
              <p:cNvSpPr>
                <a:spLocks noChangeArrowheads="1"/>
              </p:cNvSpPr>
              <p:nvPr/>
            </p:nvSpPr>
            <p:spPr bwMode="auto">
              <a:xfrm>
                <a:off x="1776" y="2832"/>
                <a:ext cx="912" cy="432"/>
              </a:xfrm>
              <a:prstGeom prst="rect">
                <a:avLst/>
              </a:prstGeom>
              <a:solidFill>
                <a:srgbClr val="33CCCC"/>
              </a:solidFill>
              <a:ln w="9525">
                <a:solidFill>
                  <a:schemeClr val="tx1"/>
                </a:solidFill>
                <a:miter lim="800000"/>
                <a:headEnd/>
                <a:tailEnd/>
              </a:ln>
            </p:spPr>
            <p:txBody>
              <a:bodyPr wrap="none" anchor="ctr"/>
              <a:lstStyle/>
              <a:p>
                <a:pPr algn="ctr"/>
                <a:r>
                  <a:rPr lang="en-US"/>
                  <a:t>Funding</a:t>
                </a:r>
              </a:p>
            </p:txBody>
          </p:sp>
        </p:grpSp>
        <p:grpSp>
          <p:nvGrpSpPr>
            <p:cNvPr id="32779" name="Group 18"/>
            <p:cNvGrpSpPr>
              <a:grpSpLocks/>
            </p:cNvGrpSpPr>
            <p:nvPr/>
          </p:nvGrpSpPr>
          <p:grpSpPr bwMode="auto">
            <a:xfrm>
              <a:off x="480" y="1488"/>
              <a:ext cx="576" cy="1920"/>
              <a:chOff x="480" y="1680"/>
              <a:chExt cx="912" cy="1296"/>
            </a:xfrm>
          </p:grpSpPr>
          <p:sp>
            <p:nvSpPr>
              <p:cNvPr id="32807" name="Rectangle 19"/>
              <p:cNvSpPr>
                <a:spLocks noChangeArrowheads="1"/>
              </p:cNvSpPr>
              <p:nvPr/>
            </p:nvSpPr>
            <p:spPr bwMode="auto">
              <a:xfrm>
                <a:off x="480" y="1680"/>
                <a:ext cx="912" cy="432"/>
              </a:xfrm>
              <a:prstGeom prst="rect">
                <a:avLst/>
              </a:prstGeom>
              <a:solidFill>
                <a:srgbClr val="FFFF66"/>
              </a:solidFill>
              <a:ln w="9525">
                <a:solidFill>
                  <a:schemeClr val="tx1"/>
                </a:solidFill>
                <a:miter lim="800000"/>
                <a:headEnd/>
                <a:tailEnd/>
              </a:ln>
            </p:spPr>
            <p:txBody>
              <a:bodyPr wrap="none" anchor="ctr"/>
              <a:lstStyle/>
              <a:p>
                <a:pPr algn="ctr"/>
                <a:r>
                  <a:rPr lang="en-US"/>
                  <a:t>Mission</a:t>
                </a:r>
              </a:p>
            </p:txBody>
          </p:sp>
          <p:sp>
            <p:nvSpPr>
              <p:cNvPr id="32808" name="Rectangle 20"/>
              <p:cNvSpPr>
                <a:spLocks noChangeArrowheads="1"/>
              </p:cNvSpPr>
              <p:nvPr/>
            </p:nvSpPr>
            <p:spPr bwMode="auto">
              <a:xfrm>
                <a:off x="480" y="2112"/>
                <a:ext cx="912" cy="432"/>
              </a:xfrm>
              <a:prstGeom prst="rect">
                <a:avLst/>
              </a:prstGeom>
              <a:solidFill>
                <a:srgbClr val="FFFF66"/>
              </a:solidFill>
              <a:ln w="9525">
                <a:solidFill>
                  <a:schemeClr val="tx1"/>
                </a:solidFill>
                <a:miter lim="800000"/>
                <a:headEnd/>
                <a:tailEnd/>
              </a:ln>
            </p:spPr>
            <p:txBody>
              <a:bodyPr wrap="none" anchor="ctr"/>
              <a:lstStyle/>
              <a:p>
                <a:pPr algn="ctr"/>
                <a:r>
                  <a:rPr lang="en-US"/>
                  <a:t>Goals</a:t>
                </a:r>
              </a:p>
            </p:txBody>
          </p:sp>
          <p:sp>
            <p:nvSpPr>
              <p:cNvPr id="32809" name="Rectangle 21"/>
              <p:cNvSpPr>
                <a:spLocks noChangeArrowheads="1"/>
              </p:cNvSpPr>
              <p:nvPr/>
            </p:nvSpPr>
            <p:spPr bwMode="auto">
              <a:xfrm>
                <a:off x="480" y="2544"/>
                <a:ext cx="912" cy="432"/>
              </a:xfrm>
              <a:prstGeom prst="rect">
                <a:avLst/>
              </a:prstGeom>
              <a:solidFill>
                <a:srgbClr val="FFFF66"/>
              </a:solidFill>
              <a:ln w="9525">
                <a:solidFill>
                  <a:schemeClr val="tx1"/>
                </a:solidFill>
                <a:miter lim="800000"/>
                <a:headEnd/>
                <a:tailEnd/>
              </a:ln>
            </p:spPr>
            <p:txBody>
              <a:bodyPr wrap="none" anchor="ctr"/>
              <a:lstStyle/>
              <a:p>
                <a:pPr algn="ctr"/>
                <a:r>
                  <a:rPr lang="en-US"/>
                  <a:t>Aims</a:t>
                </a:r>
              </a:p>
            </p:txBody>
          </p:sp>
        </p:grpSp>
        <p:sp>
          <p:nvSpPr>
            <p:cNvPr id="32780" name="Line 22"/>
            <p:cNvSpPr>
              <a:spLocks noChangeShapeType="1"/>
            </p:cNvSpPr>
            <p:nvPr/>
          </p:nvSpPr>
          <p:spPr bwMode="auto">
            <a:xfrm>
              <a:off x="1056" y="1776"/>
              <a:ext cx="816" cy="0"/>
            </a:xfrm>
            <a:prstGeom prst="line">
              <a:avLst/>
            </a:prstGeom>
            <a:noFill/>
            <a:ln w="9525">
              <a:solidFill>
                <a:schemeClr val="tx1"/>
              </a:solidFill>
              <a:round/>
              <a:headEnd/>
              <a:tailEnd type="triangle" w="med" len="med"/>
            </a:ln>
          </p:spPr>
          <p:txBody>
            <a:bodyPr/>
            <a:lstStyle/>
            <a:p>
              <a:endParaRPr lang="en-US"/>
            </a:p>
          </p:txBody>
        </p:sp>
        <p:sp>
          <p:nvSpPr>
            <p:cNvPr id="32781" name="Line 23"/>
            <p:cNvSpPr>
              <a:spLocks noChangeShapeType="1"/>
            </p:cNvSpPr>
            <p:nvPr/>
          </p:nvSpPr>
          <p:spPr bwMode="auto">
            <a:xfrm>
              <a:off x="1056" y="2256"/>
              <a:ext cx="816" cy="0"/>
            </a:xfrm>
            <a:prstGeom prst="line">
              <a:avLst/>
            </a:prstGeom>
            <a:noFill/>
            <a:ln w="9525">
              <a:solidFill>
                <a:schemeClr val="tx1"/>
              </a:solidFill>
              <a:round/>
              <a:headEnd/>
              <a:tailEnd type="triangle" w="med" len="med"/>
            </a:ln>
          </p:spPr>
          <p:txBody>
            <a:bodyPr/>
            <a:lstStyle/>
            <a:p>
              <a:endParaRPr lang="en-US"/>
            </a:p>
          </p:txBody>
        </p:sp>
        <p:sp>
          <p:nvSpPr>
            <p:cNvPr id="32782" name="Line 24"/>
            <p:cNvSpPr>
              <a:spLocks noChangeShapeType="1"/>
            </p:cNvSpPr>
            <p:nvPr/>
          </p:nvSpPr>
          <p:spPr bwMode="auto">
            <a:xfrm>
              <a:off x="1056" y="2688"/>
              <a:ext cx="816" cy="0"/>
            </a:xfrm>
            <a:prstGeom prst="line">
              <a:avLst/>
            </a:prstGeom>
            <a:noFill/>
            <a:ln w="9525">
              <a:solidFill>
                <a:schemeClr val="tx1"/>
              </a:solidFill>
              <a:round/>
              <a:headEnd/>
              <a:tailEnd type="triangle" w="med" len="med"/>
            </a:ln>
          </p:spPr>
          <p:txBody>
            <a:bodyPr/>
            <a:lstStyle/>
            <a:p>
              <a:endParaRPr lang="en-US"/>
            </a:p>
          </p:txBody>
        </p:sp>
        <p:sp>
          <p:nvSpPr>
            <p:cNvPr id="32783" name="Line 25"/>
            <p:cNvSpPr>
              <a:spLocks noChangeShapeType="1"/>
            </p:cNvSpPr>
            <p:nvPr/>
          </p:nvSpPr>
          <p:spPr bwMode="auto">
            <a:xfrm>
              <a:off x="1056" y="3120"/>
              <a:ext cx="816" cy="0"/>
            </a:xfrm>
            <a:prstGeom prst="line">
              <a:avLst/>
            </a:prstGeom>
            <a:noFill/>
            <a:ln w="9525">
              <a:solidFill>
                <a:schemeClr val="tx1"/>
              </a:solidFill>
              <a:round/>
              <a:headEnd/>
              <a:tailEnd type="triangle" w="med" len="med"/>
            </a:ln>
          </p:spPr>
          <p:txBody>
            <a:bodyPr/>
            <a:lstStyle/>
            <a:p>
              <a:endParaRPr lang="en-US"/>
            </a:p>
          </p:txBody>
        </p:sp>
        <p:sp>
          <p:nvSpPr>
            <p:cNvPr id="32784" name="AutoShape 26"/>
            <p:cNvSpPr>
              <a:spLocks noChangeArrowheads="1"/>
            </p:cNvSpPr>
            <p:nvPr/>
          </p:nvSpPr>
          <p:spPr bwMode="auto">
            <a:xfrm>
              <a:off x="720" y="1344"/>
              <a:ext cx="96" cy="144"/>
            </a:xfrm>
            <a:prstGeom prst="upDownArrow">
              <a:avLst>
                <a:gd name="adj1" fmla="val 50000"/>
                <a:gd name="adj2" fmla="val 30000"/>
              </a:avLst>
            </a:prstGeom>
            <a:solidFill>
              <a:schemeClr val="tx1"/>
            </a:solidFill>
            <a:ln w="9525">
              <a:solidFill>
                <a:schemeClr val="tx1"/>
              </a:solidFill>
              <a:miter lim="800000"/>
              <a:headEnd/>
              <a:tailEnd/>
            </a:ln>
          </p:spPr>
          <p:txBody>
            <a:bodyPr vert="eaVert" wrap="none" anchor="ctr"/>
            <a:lstStyle/>
            <a:p>
              <a:endParaRPr lang="en-US"/>
            </a:p>
          </p:txBody>
        </p:sp>
        <p:sp>
          <p:nvSpPr>
            <p:cNvPr id="32785" name="AutoShape 27"/>
            <p:cNvSpPr>
              <a:spLocks noChangeArrowheads="1"/>
            </p:cNvSpPr>
            <p:nvPr/>
          </p:nvSpPr>
          <p:spPr bwMode="auto">
            <a:xfrm>
              <a:off x="2256" y="1344"/>
              <a:ext cx="96" cy="144"/>
            </a:xfrm>
            <a:prstGeom prst="upDownArrow">
              <a:avLst>
                <a:gd name="adj1" fmla="val 50000"/>
                <a:gd name="adj2" fmla="val 30000"/>
              </a:avLst>
            </a:prstGeom>
            <a:solidFill>
              <a:schemeClr val="tx1"/>
            </a:solidFill>
            <a:ln w="9525">
              <a:solidFill>
                <a:schemeClr val="tx1"/>
              </a:solidFill>
              <a:miter lim="800000"/>
              <a:headEnd/>
              <a:tailEnd/>
            </a:ln>
          </p:spPr>
          <p:txBody>
            <a:bodyPr vert="eaVert" wrap="none" anchor="ctr"/>
            <a:lstStyle/>
            <a:p>
              <a:endParaRPr lang="en-US"/>
            </a:p>
          </p:txBody>
        </p:sp>
        <p:sp>
          <p:nvSpPr>
            <p:cNvPr id="32786" name="AutoShape 28"/>
            <p:cNvSpPr>
              <a:spLocks noChangeArrowheads="1"/>
            </p:cNvSpPr>
            <p:nvPr/>
          </p:nvSpPr>
          <p:spPr bwMode="auto">
            <a:xfrm>
              <a:off x="3840" y="1344"/>
              <a:ext cx="96" cy="144"/>
            </a:xfrm>
            <a:prstGeom prst="upDownArrow">
              <a:avLst>
                <a:gd name="adj1" fmla="val 50000"/>
                <a:gd name="adj2" fmla="val 30000"/>
              </a:avLst>
            </a:prstGeom>
            <a:solidFill>
              <a:schemeClr val="tx1"/>
            </a:solidFill>
            <a:ln w="9525">
              <a:solidFill>
                <a:schemeClr val="tx1"/>
              </a:solidFill>
              <a:miter lim="800000"/>
              <a:headEnd/>
              <a:tailEnd/>
            </a:ln>
          </p:spPr>
          <p:txBody>
            <a:bodyPr vert="eaVert" wrap="none" anchor="ctr"/>
            <a:lstStyle/>
            <a:p>
              <a:endParaRPr lang="en-US"/>
            </a:p>
          </p:txBody>
        </p:sp>
        <p:sp>
          <p:nvSpPr>
            <p:cNvPr id="32787" name="AutoShape 29"/>
            <p:cNvSpPr>
              <a:spLocks noChangeArrowheads="1"/>
            </p:cNvSpPr>
            <p:nvPr/>
          </p:nvSpPr>
          <p:spPr bwMode="auto">
            <a:xfrm>
              <a:off x="5232" y="1344"/>
              <a:ext cx="96" cy="144"/>
            </a:xfrm>
            <a:prstGeom prst="upDownArrow">
              <a:avLst>
                <a:gd name="adj1" fmla="val 50000"/>
                <a:gd name="adj2" fmla="val 30000"/>
              </a:avLst>
            </a:prstGeom>
            <a:solidFill>
              <a:schemeClr val="tx1"/>
            </a:solidFill>
            <a:ln w="9525">
              <a:solidFill>
                <a:schemeClr val="tx1"/>
              </a:solidFill>
              <a:miter lim="800000"/>
              <a:headEnd/>
              <a:tailEnd/>
            </a:ln>
          </p:spPr>
          <p:txBody>
            <a:bodyPr vert="eaVert" wrap="none" anchor="ctr"/>
            <a:lstStyle/>
            <a:p>
              <a:endParaRPr lang="en-US"/>
            </a:p>
          </p:txBody>
        </p:sp>
        <p:sp>
          <p:nvSpPr>
            <p:cNvPr id="32788" name="AutoShape 30"/>
            <p:cNvSpPr>
              <a:spLocks noChangeArrowheads="1"/>
            </p:cNvSpPr>
            <p:nvPr/>
          </p:nvSpPr>
          <p:spPr bwMode="auto">
            <a:xfrm>
              <a:off x="720" y="3408"/>
              <a:ext cx="96" cy="144"/>
            </a:xfrm>
            <a:prstGeom prst="upDownArrow">
              <a:avLst>
                <a:gd name="adj1" fmla="val 50000"/>
                <a:gd name="adj2" fmla="val 30000"/>
              </a:avLst>
            </a:prstGeom>
            <a:solidFill>
              <a:schemeClr val="tx1"/>
            </a:solidFill>
            <a:ln w="9525">
              <a:solidFill>
                <a:schemeClr val="tx1"/>
              </a:solidFill>
              <a:miter lim="800000"/>
              <a:headEnd/>
              <a:tailEnd/>
            </a:ln>
          </p:spPr>
          <p:txBody>
            <a:bodyPr vert="eaVert" wrap="none" anchor="ctr"/>
            <a:lstStyle/>
            <a:p>
              <a:endParaRPr lang="en-US"/>
            </a:p>
          </p:txBody>
        </p:sp>
        <p:sp>
          <p:nvSpPr>
            <p:cNvPr id="32789" name="AutoShape 31"/>
            <p:cNvSpPr>
              <a:spLocks noChangeArrowheads="1"/>
            </p:cNvSpPr>
            <p:nvPr/>
          </p:nvSpPr>
          <p:spPr bwMode="auto">
            <a:xfrm>
              <a:off x="2256" y="3408"/>
              <a:ext cx="96" cy="144"/>
            </a:xfrm>
            <a:prstGeom prst="upDownArrow">
              <a:avLst>
                <a:gd name="adj1" fmla="val 50000"/>
                <a:gd name="adj2" fmla="val 30000"/>
              </a:avLst>
            </a:prstGeom>
            <a:solidFill>
              <a:schemeClr val="tx1"/>
            </a:solidFill>
            <a:ln w="9525">
              <a:solidFill>
                <a:schemeClr val="tx1"/>
              </a:solidFill>
              <a:miter lim="800000"/>
              <a:headEnd/>
              <a:tailEnd/>
            </a:ln>
          </p:spPr>
          <p:txBody>
            <a:bodyPr vert="eaVert" wrap="none" anchor="ctr"/>
            <a:lstStyle/>
            <a:p>
              <a:endParaRPr lang="en-US"/>
            </a:p>
          </p:txBody>
        </p:sp>
        <p:sp>
          <p:nvSpPr>
            <p:cNvPr id="32790" name="AutoShape 32"/>
            <p:cNvSpPr>
              <a:spLocks noChangeArrowheads="1"/>
            </p:cNvSpPr>
            <p:nvPr/>
          </p:nvSpPr>
          <p:spPr bwMode="auto">
            <a:xfrm>
              <a:off x="3888" y="3408"/>
              <a:ext cx="96" cy="144"/>
            </a:xfrm>
            <a:prstGeom prst="upDownArrow">
              <a:avLst>
                <a:gd name="adj1" fmla="val 50000"/>
                <a:gd name="adj2" fmla="val 30000"/>
              </a:avLst>
            </a:prstGeom>
            <a:solidFill>
              <a:schemeClr val="tx1"/>
            </a:solidFill>
            <a:ln w="9525">
              <a:solidFill>
                <a:schemeClr val="tx1"/>
              </a:solidFill>
              <a:miter lim="800000"/>
              <a:headEnd/>
              <a:tailEnd/>
            </a:ln>
          </p:spPr>
          <p:txBody>
            <a:bodyPr vert="eaVert" wrap="none" anchor="ctr"/>
            <a:lstStyle/>
            <a:p>
              <a:endParaRPr lang="en-US"/>
            </a:p>
          </p:txBody>
        </p:sp>
        <p:sp>
          <p:nvSpPr>
            <p:cNvPr id="32791" name="AutoShape 33"/>
            <p:cNvSpPr>
              <a:spLocks noChangeArrowheads="1"/>
            </p:cNvSpPr>
            <p:nvPr/>
          </p:nvSpPr>
          <p:spPr bwMode="auto">
            <a:xfrm>
              <a:off x="5232" y="3408"/>
              <a:ext cx="96" cy="144"/>
            </a:xfrm>
            <a:prstGeom prst="upDownArrow">
              <a:avLst>
                <a:gd name="adj1" fmla="val 50000"/>
                <a:gd name="adj2" fmla="val 30000"/>
              </a:avLst>
            </a:prstGeom>
            <a:solidFill>
              <a:schemeClr val="tx1"/>
            </a:solidFill>
            <a:ln w="9525">
              <a:solidFill>
                <a:schemeClr val="tx1"/>
              </a:solidFill>
              <a:miter lim="800000"/>
              <a:headEnd/>
              <a:tailEnd/>
            </a:ln>
          </p:spPr>
          <p:txBody>
            <a:bodyPr vert="eaVert" wrap="none" anchor="ctr"/>
            <a:lstStyle/>
            <a:p>
              <a:endParaRPr lang="en-US"/>
            </a:p>
          </p:txBody>
        </p:sp>
        <p:sp>
          <p:nvSpPr>
            <p:cNvPr id="32792" name="Line 34"/>
            <p:cNvSpPr>
              <a:spLocks noChangeShapeType="1"/>
            </p:cNvSpPr>
            <p:nvPr/>
          </p:nvSpPr>
          <p:spPr bwMode="auto">
            <a:xfrm>
              <a:off x="4416" y="1824"/>
              <a:ext cx="624" cy="0"/>
            </a:xfrm>
            <a:prstGeom prst="line">
              <a:avLst/>
            </a:prstGeom>
            <a:noFill/>
            <a:ln w="9525">
              <a:solidFill>
                <a:schemeClr val="tx1"/>
              </a:solidFill>
              <a:round/>
              <a:headEnd/>
              <a:tailEnd type="triangle" w="med" len="med"/>
            </a:ln>
          </p:spPr>
          <p:txBody>
            <a:bodyPr/>
            <a:lstStyle/>
            <a:p>
              <a:endParaRPr lang="en-US"/>
            </a:p>
          </p:txBody>
        </p:sp>
        <p:sp>
          <p:nvSpPr>
            <p:cNvPr id="32793" name="Line 35"/>
            <p:cNvSpPr>
              <a:spLocks noChangeShapeType="1"/>
            </p:cNvSpPr>
            <p:nvPr/>
          </p:nvSpPr>
          <p:spPr bwMode="auto">
            <a:xfrm>
              <a:off x="4416" y="2448"/>
              <a:ext cx="624" cy="0"/>
            </a:xfrm>
            <a:prstGeom prst="line">
              <a:avLst/>
            </a:prstGeom>
            <a:noFill/>
            <a:ln w="9525">
              <a:solidFill>
                <a:schemeClr val="tx1"/>
              </a:solidFill>
              <a:round/>
              <a:headEnd/>
              <a:tailEnd type="triangle" w="med" len="med"/>
            </a:ln>
          </p:spPr>
          <p:txBody>
            <a:bodyPr/>
            <a:lstStyle/>
            <a:p>
              <a:endParaRPr lang="en-US"/>
            </a:p>
          </p:txBody>
        </p:sp>
        <p:sp>
          <p:nvSpPr>
            <p:cNvPr id="32794" name="Line 36"/>
            <p:cNvSpPr>
              <a:spLocks noChangeShapeType="1"/>
            </p:cNvSpPr>
            <p:nvPr/>
          </p:nvSpPr>
          <p:spPr bwMode="auto">
            <a:xfrm>
              <a:off x="4416" y="3120"/>
              <a:ext cx="624" cy="0"/>
            </a:xfrm>
            <a:prstGeom prst="line">
              <a:avLst/>
            </a:prstGeom>
            <a:noFill/>
            <a:ln w="9525">
              <a:solidFill>
                <a:schemeClr val="tx1"/>
              </a:solidFill>
              <a:round/>
              <a:headEnd/>
              <a:tailEnd type="triangle" w="med" len="med"/>
            </a:ln>
          </p:spPr>
          <p:txBody>
            <a:bodyPr/>
            <a:lstStyle/>
            <a:p>
              <a:endParaRPr lang="en-US"/>
            </a:p>
          </p:txBody>
        </p:sp>
        <p:sp>
          <p:nvSpPr>
            <p:cNvPr id="32795" name="Line 37"/>
            <p:cNvSpPr>
              <a:spLocks noChangeShapeType="1"/>
            </p:cNvSpPr>
            <p:nvPr/>
          </p:nvSpPr>
          <p:spPr bwMode="auto">
            <a:xfrm>
              <a:off x="2784" y="1728"/>
              <a:ext cx="672" cy="0"/>
            </a:xfrm>
            <a:prstGeom prst="line">
              <a:avLst/>
            </a:prstGeom>
            <a:noFill/>
            <a:ln w="9525">
              <a:solidFill>
                <a:schemeClr val="tx1"/>
              </a:solidFill>
              <a:round/>
              <a:headEnd/>
              <a:tailEnd type="triangle" w="med" len="med"/>
            </a:ln>
          </p:spPr>
          <p:txBody>
            <a:bodyPr/>
            <a:lstStyle/>
            <a:p>
              <a:endParaRPr lang="en-US"/>
            </a:p>
          </p:txBody>
        </p:sp>
        <p:sp>
          <p:nvSpPr>
            <p:cNvPr id="32796" name="Line 38"/>
            <p:cNvSpPr>
              <a:spLocks noChangeShapeType="1"/>
            </p:cNvSpPr>
            <p:nvPr/>
          </p:nvSpPr>
          <p:spPr bwMode="auto">
            <a:xfrm>
              <a:off x="2784" y="1728"/>
              <a:ext cx="672" cy="672"/>
            </a:xfrm>
            <a:prstGeom prst="line">
              <a:avLst/>
            </a:prstGeom>
            <a:noFill/>
            <a:ln w="9525">
              <a:solidFill>
                <a:schemeClr val="tx1"/>
              </a:solidFill>
              <a:round/>
              <a:headEnd/>
              <a:tailEnd type="triangle" w="med" len="med"/>
            </a:ln>
          </p:spPr>
          <p:txBody>
            <a:bodyPr/>
            <a:lstStyle/>
            <a:p>
              <a:endParaRPr lang="en-US"/>
            </a:p>
          </p:txBody>
        </p:sp>
        <p:sp>
          <p:nvSpPr>
            <p:cNvPr id="32797" name="Line 39"/>
            <p:cNvSpPr>
              <a:spLocks noChangeShapeType="1"/>
            </p:cNvSpPr>
            <p:nvPr/>
          </p:nvSpPr>
          <p:spPr bwMode="auto">
            <a:xfrm>
              <a:off x="2784" y="1728"/>
              <a:ext cx="672" cy="1344"/>
            </a:xfrm>
            <a:prstGeom prst="line">
              <a:avLst/>
            </a:prstGeom>
            <a:noFill/>
            <a:ln w="9525">
              <a:solidFill>
                <a:schemeClr val="tx1"/>
              </a:solidFill>
              <a:round/>
              <a:headEnd/>
              <a:tailEnd type="triangle" w="med" len="med"/>
            </a:ln>
          </p:spPr>
          <p:txBody>
            <a:bodyPr/>
            <a:lstStyle/>
            <a:p>
              <a:endParaRPr lang="en-US"/>
            </a:p>
          </p:txBody>
        </p:sp>
        <p:sp>
          <p:nvSpPr>
            <p:cNvPr id="32798" name="Line 40"/>
            <p:cNvSpPr>
              <a:spLocks noChangeShapeType="1"/>
            </p:cNvSpPr>
            <p:nvPr/>
          </p:nvSpPr>
          <p:spPr bwMode="auto">
            <a:xfrm flipV="1">
              <a:off x="2784" y="1776"/>
              <a:ext cx="672" cy="432"/>
            </a:xfrm>
            <a:prstGeom prst="line">
              <a:avLst/>
            </a:prstGeom>
            <a:noFill/>
            <a:ln w="9525">
              <a:solidFill>
                <a:schemeClr val="tx1"/>
              </a:solidFill>
              <a:round/>
              <a:headEnd/>
              <a:tailEnd type="triangle" w="med" len="med"/>
            </a:ln>
          </p:spPr>
          <p:txBody>
            <a:bodyPr/>
            <a:lstStyle/>
            <a:p>
              <a:endParaRPr lang="en-US"/>
            </a:p>
          </p:txBody>
        </p:sp>
        <p:sp>
          <p:nvSpPr>
            <p:cNvPr id="32799" name="Line 41"/>
            <p:cNvSpPr>
              <a:spLocks noChangeShapeType="1"/>
            </p:cNvSpPr>
            <p:nvPr/>
          </p:nvSpPr>
          <p:spPr bwMode="auto">
            <a:xfrm flipV="1">
              <a:off x="2784" y="1824"/>
              <a:ext cx="672" cy="864"/>
            </a:xfrm>
            <a:prstGeom prst="line">
              <a:avLst/>
            </a:prstGeom>
            <a:noFill/>
            <a:ln w="9525">
              <a:solidFill>
                <a:schemeClr val="tx1"/>
              </a:solidFill>
              <a:round/>
              <a:headEnd/>
              <a:tailEnd type="triangle" w="med" len="med"/>
            </a:ln>
          </p:spPr>
          <p:txBody>
            <a:bodyPr/>
            <a:lstStyle/>
            <a:p>
              <a:endParaRPr lang="en-US"/>
            </a:p>
          </p:txBody>
        </p:sp>
        <p:sp>
          <p:nvSpPr>
            <p:cNvPr id="32800" name="Line 42"/>
            <p:cNvSpPr>
              <a:spLocks noChangeShapeType="1"/>
            </p:cNvSpPr>
            <p:nvPr/>
          </p:nvSpPr>
          <p:spPr bwMode="auto">
            <a:xfrm flipV="1">
              <a:off x="2784" y="1872"/>
              <a:ext cx="672" cy="1296"/>
            </a:xfrm>
            <a:prstGeom prst="line">
              <a:avLst/>
            </a:prstGeom>
            <a:noFill/>
            <a:ln w="9525">
              <a:solidFill>
                <a:schemeClr val="tx1"/>
              </a:solidFill>
              <a:round/>
              <a:headEnd/>
              <a:tailEnd type="triangle" w="med" len="med"/>
            </a:ln>
          </p:spPr>
          <p:txBody>
            <a:bodyPr/>
            <a:lstStyle/>
            <a:p>
              <a:endParaRPr lang="en-US"/>
            </a:p>
          </p:txBody>
        </p:sp>
        <p:sp>
          <p:nvSpPr>
            <p:cNvPr id="32801" name="Line 43"/>
            <p:cNvSpPr>
              <a:spLocks noChangeShapeType="1"/>
            </p:cNvSpPr>
            <p:nvPr/>
          </p:nvSpPr>
          <p:spPr bwMode="auto">
            <a:xfrm>
              <a:off x="2784" y="2208"/>
              <a:ext cx="672" cy="240"/>
            </a:xfrm>
            <a:prstGeom prst="line">
              <a:avLst/>
            </a:prstGeom>
            <a:noFill/>
            <a:ln w="9525">
              <a:solidFill>
                <a:schemeClr val="tx1"/>
              </a:solidFill>
              <a:round/>
              <a:headEnd/>
              <a:tailEnd type="triangle" w="med" len="med"/>
            </a:ln>
          </p:spPr>
          <p:txBody>
            <a:bodyPr/>
            <a:lstStyle/>
            <a:p>
              <a:endParaRPr lang="en-US"/>
            </a:p>
          </p:txBody>
        </p:sp>
        <p:sp>
          <p:nvSpPr>
            <p:cNvPr id="32802" name="Line 44"/>
            <p:cNvSpPr>
              <a:spLocks noChangeShapeType="1"/>
            </p:cNvSpPr>
            <p:nvPr/>
          </p:nvSpPr>
          <p:spPr bwMode="auto">
            <a:xfrm flipV="1">
              <a:off x="2784" y="2496"/>
              <a:ext cx="672" cy="192"/>
            </a:xfrm>
            <a:prstGeom prst="line">
              <a:avLst/>
            </a:prstGeom>
            <a:noFill/>
            <a:ln w="9525">
              <a:solidFill>
                <a:schemeClr val="tx1"/>
              </a:solidFill>
              <a:round/>
              <a:headEnd/>
              <a:tailEnd type="triangle" w="med" len="med"/>
            </a:ln>
          </p:spPr>
          <p:txBody>
            <a:bodyPr/>
            <a:lstStyle/>
            <a:p>
              <a:endParaRPr lang="en-US"/>
            </a:p>
          </p:txBody>
        </p:sp>
        <p:sp>
          <p:nvSpPr>
            <p:cNvPr id="32803" name="Line 45"/>
            <p:cNvSpPr>
              <a:spLocks noChangeShapeType="1"/>
            </p:cNvSpPr>
            <p:nvPr/>
          </p:nvSpPr>
          <p:spPr bwMode="auto">
            <a:xfrm flipV="1">
              <a:off x="2784" y="2544"/>
              <a:ext cx="672" cy="624"/>
            </a:xfrm>
            <a:prstGeom prst="line">
              <a:avLst/>
            </a:prstGeom>
            <a:noFill/>
            <a:ln w="9525">
              <a:solidFill>
                <a:schemeClr val="tx1"/>
              </a:solidFill>
              <a:round/>
              <a:headEnd/>
              <a:tailEnd type="triangle" w="med" len="med"/>
            </a:ln>
          </p:spPr>
          <p:txBody>
            <a:bodyPr/>
            <a:lstStyle/>
            <a:p>
              <a:endParaRPr lang="en-US"/>
            </a:p>
          </p:txBody>
        </p:sp>
        <p:sp>
          <p:nvSpPr>
            <p:cNvPr id="32804" name="Line 46"/>
            <p:cNvSpPr>
              <a:spLocks noChangeShapeType="1"/>
            </p:cNvSpPr>
            <p:nvPr/>
          </p:nvSpPr>
          <p:spPr bwMode="auto">
            <a:xfrm>
              <a:off x="2784" y="2208"/>
              <a:ext cx="672" cy="912"/>
            </a:xfrm>
            <a:prstGeom prst="line">
              <a:avLst/>
            </a:prstGeom>
            <a:noFill/>
            <a:ln w="9525">
              <a:solidFill>
                <a:schemeClr val="tx1"/>
              </a:solidFill>
              <a:round/>
              <a:headEnd/>
              <a:tailEnd type="triangle" w="med" len="med"/>
            </a:ln>
          </p:spPr>
          <p:txBody>
            <a:bodyPr/>
            <a:lstStyle/>
            <a:p>
              <a:endParaRPr lang="en-US"/>
            </a:p>
          </p:txBody>
        </p:sp>
        <p:sp>
          <p:nvSpPr>
            <p:cNvPr id="32805" name="Line 47"/>
            <p:cNvSpPr>
              <a:spLocks noChangeShapeType="1"/>
            </p:cNvSpPr>
            <p:nvPr/>
          </p:nvSpPr>
          <p:spPr bwMode="auto">
            <a:xfrm>
              <a:off x="2784" y="2688"/>
              <a:ext cx="672" cy="480"/>
            </a:xfrm>
            <a:prstGeom prst="line">
              <a:avLst/>
            </a:prstGeom>
            <a:noFill/>
            <a:ln w="9525">
              <a:solidFill>
                <a:schemeClr val="tx1"/>
              </a:solidFill>
              <a:round/>
              <a:headEnd/>
              <a:tailEnd type="triangle" w="med" len="med"/>
            </a:ln>
          </p:spPr>
          <p:txBody>
            <a:bodyPr/>
            <a:lstStyle/>
            <a:p>
              <a:endParaRPr lang="en-US"/>
            </a:p>
          </p:txBody>
        </p:sp>
        <p:sp>
          <p:nvSpPr>
            <p:cNvPr id="32806" name="Line 48"/>
            <p:cNvSpPr>
              <a:spLocks noChangeShapeType="1"/>
            </p:cNvSpPr>
            <p:nvPr/>
          </p:nvSpPr>
          <p:spPr bwMode="auto">
            <a:xfrm>
              <a:off x="2784" y="3168"/>
              <a:ext cx="672" cy="48"/>
            </a:xfrm>
            <a:prstGeom prst="line">
              <a:avLst/>
            </a:prstGeom>
            <a:noFill/>
            <a:ln w="9525">
              <a:solidFill>
                <a:schemeClr val="tx1"/>
              </a:solidFill>
              <a:round/>
              <a:headEnd/>
              <a:tailEnd type="triangle" w="med" len="med"/>
            </a:ln>
          </p:spPr>
          <p:txBody>
            <a:bodyPr/>
            <a:lstStyle/>
            <a:p>
              <a:endParaRPr lang="en-US"/>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title"/>
          </p:nvPr>
        </p:nvSpPr>
        <p:spPr>
          <a:xfrm>
            <a:off x="1905000" y="274638"/>
            <a:ext cx="7010400" cy="944562"/>
          </a:xfrm>
        </p:spPr>
        <p:txBody>
          <a:bodyPr/>
          <a:lstStyle/>
          <a:p>
            <a:pPr eaLnBrk="1" hangingPunct="1"/>
            <a:r>
              <a:rPr lang="en-US" smtClean="0"/>
              <a:t>PARTICIPANT’S MATERIAL </a:t>
            </a:r>
          </a:p>
        </p:txBody>
      </p:sp>
      <p:sp>
        <p:nvSpPr>
          <p:cNvPr id="34818" name="Rectangle 3"/>
          <p:cNvSpPr>
            <a:spLocks noGrp="1" noChangeArrowheads="1"/>
          </p:cNvSpPr>
          <p:nvPr>
            <p:ph idx="1"/>
          </p:nvPr>
        </p:nvSpPr>
        <p:spPr>
          <a:xfrm>
            <a:off x="685800" y="1676401"/>
            <a:ext cx="8001000" cy="3200400"/>
          </a:xfrm>
        </p:spPr>
        <p:txBody>
          <a:bodyPr/>
          <a:lstStyle/>
          <a:p>
            <a:pPr eaLnBrk="1" hangingPunct="1">
              <a:lnSpc>
                <a:spcPct val="90000"/>
              </a:lnSpc>
            </a:pPr>
            <a:r>
              <a:rPr lang="en-US" dirty="0" smtClean="0">
                <a:solidFill>
                  <a:srgbClr val="0033CC"/>
                </a:solidFill>
              </a:rPr>
              <a:t>Guide to AUN Actual Quality Assessment at Program Level</a:t>
            </a:r>
            <a:r>
              <a:rPr lang="en-US" dirty="0" smtClean="0">
                <a:solidFill>
                  <a:schemeClr val="hlink"/>
                </a:solidFill>
              </a:rPr>
              <a:t> (English - Vietnamese)</a:t>
            </a:r>
          </a:p>
          <a:p>
            <a:pPr eaLnBrk="1" hangingPunct="1">
              <a:lnSpc>
                <a:spcPct val="90000"/>
              </a:lnSpc>
            </a:pPr>
            <a:r>
              <a:rPr lang="en-US" dirty="0" smtClean="0">
                <a:solidFill>
                  <a:srgbClr val="0033CC"/>
                </a:solidFill>
              </a:rPr>
              <a:t>Sample report</a:t>
            </a:r>
            <a:endParaRPr lang="en-US" dirty="0" smtClean="0">
              <a:solidFill>
                <a:schemeClr val="hlink"/>
              </a:solidFill>
            </a:endParaRPr>
          </a:p>
          <a:p>
            <a:pPr eaLnBrk="1" hangingPunct="1">
              <a:lnSpc>
                <a:spcPct val="90000"/>
              </a:lnSpc>
            </a:pPr>
            <a:r>
              <a:rPr lang="en-US" dirty="0" smtClean="0">
                <a:solidFill>
                  <a:srgbClr val="0033CC"/>
                </a:solidFill>
              </a:rPr>
              <a:t>Participant’s Exercise</a:t>
            </a:r>
            <a:endParaRPr lang="en-US" dirty="0" smtClean="0">
              <a:solidFill>
                <a:schemeClr val="hlink"/>
              </a:solidFill>
            </a:endParaRPr>
          </a:p>
          <a:p>
            <a:pPr eaLnBrk="1" hangingPunct="1">
              <a:lnSpc>
                <a:spcPct val="90000"/>
              </a:lnSpc>
            </a:pPr>
            <a:r>
              <a:rPr lang="en-US" dirty="0" smtClean="0">
                <a:solidFill>
                  <a:srgbClr val="0033CC"/>
                </a:solidFill>
              </a:rPr>
              <a:t>Appendixes (resources, samples ): will be sent via email.</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3"/>
          <p:cNvPicPr>
            <a:picLocks noChangeAspect="1" noChangeArrowheads="1"/>
          </p:cNvPicPr>
          <p:nvPr/>
        </p:nvPicPr>
        <p:blipFill>
          <a:blip r:embed="rId3"/>
          <a:srcRect r="3448"/>
          <a:stretch>
            <a:fillRect/>
          </a:stretch>
        </p:blipFill>
        <p:spPr bwMode="auto">
          <a:xfrm>
            <a:off x="685800" y="1752600"/>
            <a:ext cx="1922463" cy="2789238"/>
          </a:xfrm>
          <a:prstGeom prst="rect">
            <a:avLst/>
          </a:prstGeom>
          <a:noFill/>
          <a:ln w="9525">
            <a:noFill/>
            <a:miter lim="800000"/>
            <a:headEnd/>
            <a:tailEnd/>
          </a:ln>
        </p:spPr>
      </p:pic>
      <p:grpSp>
        <p:nvGrpSpPr>
          <p:cNvPr id="35842" name="Group 5"/>
          <p:cNvGrpSpPr>
            <a:grpSpLocks noChangeAspect="1"/>
          </p:cNvGrpSpPr>
          <p:nvPr/>
        </p:nvGrpSpPr>
        <p:grpSpPr bwMode="auto">
          <a:xfrm rot="-564725">
            <a:off x="2987675" y="1627188"/>
            <a:ext cx="2465388" cy="3192462"/>
            <a:chOff x="485" y="1993"/>
            <a:chExt cx="1611" cy="2012"/>
          </a:xfrm>
        </p:grpSpPr>
        <p:sp>
          <p:nvSpPr>
            <p:cNvPr id="35850" name="AutoShape 6"/>
            <p:cNvSpPr>
              <a:spLocks noChangeAspect="1" noChangeArrowheads="1" noTextEdit="1"/>
            </p:cNvSpPr>
            <p:nvPr/>
          </p:nvSpPr>
          <p:spPr bwMode="auto">
            <a:xfrm>
              <a:off x="485" y="1993"/>
              <a:ext cx="1611" cy="2012"/>
            </a:xfrm>
            <a:prstGeom prst="rect">
              <a:avLst/>
            </a:prstGeom>
            <a:noFill/>
            <a:ln w="9525">
              <a:noFill/>
              <a:miter lim="800000"/>
              <a:headEnd/>
              <a:tailEnd/>
            </a:ln>
          </p:spPr>
          <p:txBody>
            <a:bodyPr/>
            <a:lstStyle/>
            <a:p>
              <a:endParaRPr lang="en-US"/>
            </a:p>
          </p:txBody>
        </p:sp>
        <p:pic>
          <p:nvPicPr>
            <p:cNvPr id="35851" name="Picture 7"/>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458" y="1993"/>
              <a:ext cx="1781" cy="2149"/>
            </a:xfrm>
            <a:prstGeom prst="rect">
              <a:avLst/>
            </a:prstGeom>
            <a:noFill/>
            <a:ln w="9525">
              <a:noFill/>
              <a:miter lim="800000"/>
              <a:headEnd/>
              <a:tailEnd/>
            </a:ln>
          </p:spPr>
        </p:pic>
      </p:grpSp>
      <p:sp>
        <p:nvSpPr>
          <p:cNvPr id="35843" name="Right Arrow 12"/>
          <p:cNvSpPr>
            <a:spLocks noChangeArrowheads="1"/>
          </p:cNvSpPr>
          <p:nvPr/>
        </p:nvSpPr>
        <p:spPr bwMode="auto">
          <a:xfrm>
            <a:off x="2743200" y="3292475"/>
            <a:ext cx="342900" cy="755650"/>
          </a:xfrm>
          <a:prstGeom prst="rightArrow">
            <a:avLst>
              <a:gd name="adj1" fmla="val 50000"/>
              <a:gd name="adj2" fmla="val 50000"/>
            </a:avLst>
          </a:prstGeom>
          <a:solidFill>
            <a:srgbClr val="FF0000"/>
          </a:solidFill>
          <a:ln w="9525" algn="ctr">
            <a:solidFill>
              <a:schemeClr val="tx1"/>
            </a:solidFill>
            <a:round/>
            <a:headEnd/>
            <a:tailEnd/>
          </a:ln>
        </p:spPr>
        <p:txBody>
          <a:bodyPr lIns="82442" tIns="41221" rIns="82442" bIns="41221"/>
          <a:lstStyle/>
          <a:p>
            <a:endParaRPr lang="en-US"/>
          </a:p>
        </p:txBody>
      </p:sp>
      <p:sp>
        <p:nvSpPr>
          <p:cNvPr id="35844" name="Right Arrow 13"/>
          <p:cNvSpPr>
            <a:spLocks noChangeArrowheads="1"/>
          </p:cNvSpPr>
          <p:nvPr/>
        </p:nvSpPr>
        <p:spPr bwMode="auto">
          <a:xfrm>
            <a:off x="5334000" y="3222625"/>
            <a:ext cx="342900" cy="757238"/>
          </a:xfrm>
          <a:prstGeom prst="rightArrow">
            <a:avLst>
              <a:gd name="adj1" fmla="val 50000"/>
              <a:gd name="adj2" fmla="val 50000"/>
            </a:avLst>
          </a:prstGeom>
          <a:solidFill>
            <a:srgbClr val="FF0000"/>
          </a:solidFill>
          <a:ln w="9525" algn="ctr">
            <a:solidFill>
              <a:schemeClr val="tx1"/>
            </a:solidFill>
            <a:round/>
            <a:headEnd/>
            <a:tailEnd/>
          </a:ln>
        </p:spPr>
        <p:txBody>
          <a:bodyPr lIns="82442" tIns="41221" rIns="82442" bIns="41221"/>
          <a:lstStyle/>
          <a:p>
            <a:endParaRPr lang="en-US"/>
          </a:p>
        </p:txBody>
      </p:sp>
      <p:sp>
        <p:nvSpPr>
          <p:cNvPr id="35845" name="Rectangle 11"/>
          <p:cNvSpPr>
            <a:spLocks noGrp="1" noChangeArrowheads="1"/>
          </p:cNvSpPr>
          <p:nvPr>
            <p:ph type="title"/>
          </p:nvPr>
        </p:nvSpPr>
        <p:spPr>
          <a:xfrm>
            <a:off x="1905000" y="152400"/>
            <a:ext cx="6781800" cy="1143000"/>
          </a:xfrm>
        </p:spPr>
        <p:txBody>
          <a:bodyPr/>
          <a:lstStyle/>
          <a:p>
            <a:pPr algn="l" eaLnBrk="1" hangingPunct="1"/>
            <a:r>
              <a:rPr lang="en-GB" sz="3200" smtClean="0"/>
              <a:t>Guide to AUN Actual Quality Assessment at Programme Level</a:t>
            </a:r>
            <a:endParaRPr lang="en-US" sz="3200" smtClean="0"/>
          </a:p>
        </p:txBody>
      </p:sp>
      <p:sp>
        <p:nvSpPr>
          <p:cNvPr id="35846" name="Slide Number Placeholder 5"/>
          <p:cNvSpPr>
            <a:spLocks noGrp="1"/>
          </p:cNvSpPr>
          <p:nvPr>
            <p:ph type="sldNum" sz="quarter" idx="12"/>
          </p:nvPr>
        </p:nvSpPr>
        <p:spPr>
          <a:noFill/>
        </p:spPr>
        <p:txBody>
          <a:bodyPr/>
          <a:lstStyle/>
          <a:p>
            <a:fld id="{B98D9E12-10F4-4473-BE09-8F7274D5FE58}" type="slidenum">
              <a:rPr lang="en-US" smtClean="0">
                <a:solidFill>
                  <a:schemeClr val="bg1"/>
                </a:solidFill>
                <a:latin typeface="Arial" pitchFamily="34" charset="0"/>
                <a:ea typeface="Arial Unicode MS" pitchFamily="34" charset="-128"/>
                <a:cs typeface="Arial Unicode MS" pitchFamily="34" charset="-128"/>
              </a:rPr>
              <a:pPr/>
              <a:t>14</a:t>
            </a:fld>
            <a:endParaRPr lang="en-US" smtClean="0">
              <a:solidFill>
                <a:schemeClr val="bg1"/>
              </a:solidFill>
              <a:latin typeface="Arial" pitchFamily="34" charset="0"/>
              <a:ea typeface="Arial Unicode MS" pitchFamily="34" charset="-128"/>
              <a:cs typeface="Arial Unicode MS" pitchFamily="34" charset="-128"/>
            </a:endParaRPr>
          </a:p>
        </p:txBody>
      </p:sp>
      <p:sp>
        <p:nvSpPr>
          <p:cNvPr id="35847" name="Text Box 4"/>
          <p:cNvSpPr txBox="1">
            <a:spLocks noChangeArrowheads="1"/>
          </p:cNvSpPr>
          <p:nvPr/>
        </p:nvSpPr>
        <p:spPr bwMode="auto">
          <a:xfrm>
            <a:off x="0" y="6519863"/>
            <a:ext cx="3743325" cy="366712"/>
          </a:xfrm>
          <a:prstGeom prst="rect">
            <a:avLst/>
          </a:prstGeom>
          <a:noFill/>
          <a:ln w="9525">
            <a:noFill/>
            <a:miter lim="800000"/>
            <a:headEnd/>
            <a:tailEnd/>
          </a:ln>
        </p:spPr>
        <p:txBody>
          <a:bodyPr>
            <a:spAutoFit/>
          </a:bodyPr>
          <a:lstStyle/>
          <a:p>
            <a:pPr>
              <a:spcBef>
                <a:spcPct val="50000"/>
              </a:spcBef>
            </a:pPr>
            <a:r>
              <a:rPr lang="en-US">
                <a:solidFill>
                  <a:schemeClr val="bg1"/>
                </a:solidFill>
                <a:cs typeface="Arial" pitchFamily="34" charset="0"/>
              </a:rPr>
              <a:t>Evolution of AUN-QA </a:t>
            </a:r>
          </a:p>
        </p:txBody>
      </p:sp>
      <p:pic>
        <p:nvPicPr>
          <p:cNvPr id="35848" name="Picture 11"/>
          <p:cNvPicPr>
            <a:picLocks noChangeAspect="1" noChangeArrowheads="1"/>
          </p:cNvPicPr>
          <p:nvPr/>
        </p:nvPicPr>
        <p:blipFill>
          <a:blip r:embed="rId5"/>
          <a:srcRect/>
          <a:stretch>
            <a:fillRect/>
          </a:stretch>
        </p:blipFill>
        <p:spPr bwMode="auto">
          <a:xfrm>
            <a:off x="5791200" y="1828800"/>
            <a:ext cx="2052638" cy="2897188"/>
          </a:xfrm>
          <a:prstGeom prst="rect">
            <a:avLst/>
          </a:prstGeom>
          <a:noFill/>
          <a:ln w="9525">
            <a:noFill/>
            <a:miter lim="800000"/>
            <a:headEnd/>
            <a:tailEnd/>
          </a:ln>
        </p:spPr>
      </p:pic>
      <p:sp>
        <p:nvSpPr>
          <p:cNvPr id="35849" name="Rectangle 11"/>
          <p:cNvSpPr>
            <a:spLocks noChangeArrowheads="1"/>
          </p:cNvSpPr>
          <p:nvPr/>
        </p:nvSpPr>
        <p:spPr bwMode="auto">
          <a:xfrm>
            <a:off x="5562600" y="4953000"/>
            <a:ext cx="2514600" cy="1143000"/>
          </a:xfrm>
          <a:prstGeom prst="rect">
            <a:avLst/>
          </a:prstGeom>
          <a:solidFill>
            <a:srgbClr val="33CCCC"/>
          </a:solidFill>
          <a:ln w="9525">
            <a:noFill/>
            <a:miter lim="800000"/>
            <a:headEnd/>
            <a:tailEnd/>
          </a:ln>
        </p:spPr>
        <p:txBody>
          <a:bodyPr anchor="ctr"/>
          <a:lstStyle/>
          <a:p>
            <a:r>
              <a:rPr lang="en-GB" b="1">
                <a:latin typeface="Calibri" pitchFamily="34" charset="0"/>
              </a:rPr>
              <a:t>Guide to AUN Actual Quality Assessment at Programme Level</a:t>
            </a:r>
            <a:endParaRPr lang="en-US" b="1">
              <a:latin typeface="Calibri"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1"/>
          <p:cNvSpPr>
            <a:spLocks noGrp="1" noChangeArrowheads="1"/>
          </p:cNvSpPr>
          <p:nvPr>
            <p:ph type="title"/>
          </p:nvPr>
        </p:nvSpPr>
        <p:spPr>
          <a:xfrm>
            <a:off x="2057400" y="152400"/>
            <a:ext cx="7086600" cy="1143000"/>
          </a:xfrm>
        </p:spPr>
        <p:txBody>
          <a:bodyPr/>
          <a:lstStyle/>
          <a:p>
            <a:pPr eaLnBrk="1" hangingPunct="1"/>
            <a:r>
              <a:rPr lang="en-GB" sz="3200" smtClean="0"/>
              <a:t>Guide to AUN Actual Quality Assessment at Programme Level</a:t>
            </a:r>
            <a:endParaRPr lang="en-US" sz="3200" smtClean="0"/>
          </a:p>
        </p:txBody>
      </p:sp>
      <p:sp>
        <p:nvSpPr>
          <p:cNvPr id="37890" name="Rectangle 4"/>
          <p:cNvSpPr>
            <a:spLocks noGrp="1" noChangeArrowheads="1"/>
          </p:cNvSpPr>
          <p:nvPr>
            <p:ph idx="1"/>
          </p:nvPr>
        </p:nvSpPr>
        <p:spPr>
          <a:xfrm>
            <a:off x="2514600" y="2106613"/>
            <a:ext cx="6540500" cy="3836987"/>
          </a:xfrm>
        </p:spPr>
        <p:txBody>
          <a:bodyPr/>
          <a:lstStyle/>
          <a:p>
            <a:pPr eaLnBrk="1" hangingPunct="1"/>
            <a:r>
              <a:rPr lang="en-US" sz="2800" smtClean="0">
                <a:solidFill>
                  <a:srgbClr val="003399"/>
                </a:solidFill>
              </a:rPr>
              <a:t>First revision of the AUN-QA Manual</a:t>
            </a:r>
          </a:p>
          <a:p>
            <a:pPr eaLnBrk="1" hangingPunct="1"/>
            <a:r>
              <a:rPr lang="en-US" sz="2800" b="1" smtClean="0">
                <a:solidFill>
                  <a:srgbClr val="003399"/>
                </a:solidFill>
              </a:rPr>
              <a:t>Criteria and assessment process of AUN Actual Quality Assessment at Programme Level</a:t>
            </a:r>
          </a:p>
          <a:p>
            <a:pPr eaLnBrk="1" hangingPunct="1"/>
            <a:r>
              <a:rPr lang="en-US" sz="2800" b="1" smtClean="0">
                <a:solidFill>
                  <a:srgbClr val="003399"/>
                </a:solidFill>
              </a:rPr>
              <a:t>Associated resources</a:t>
            </a:r>
            <a:r>
              <a:rPr lang="en-US" sz="2800" smtClean="0">
                <a:solidFill>
                  <a:srgbClr val="003399"/>
                </a:solidFill>
              </a:rPr>
              <a:t> (</a:t>
            </a:r>
            <a:r>
              <a:rPr lang="en-US" sz="2800" b="1" smtClean="0">
                <a:solidFill>
                  <a:srgbClr val="003399"/>
                </a:solidFill>
              </a:rPr>
              <a:t>templates </a:t>
            </a:r>
            <a:r>
              <a:rPr lang="en-US" sz="2800" smtClean="0">
                <a:solidFill>
                  <a:srgbClr val="003399"/>
                </a:solidFill>
              </a:rPr>
              <a:t>and </a:t>
            </a:r>
            <a:r>
              <a:rPr lang="en-US" sz="2800" b="1" smtClean="0">
                <a:solidFill>
                  <a:srgbClr val="003399"/>
                </a:solidFill>
              </a:rPr>
              <a:t>samples</a:t>
            </a:r>
            <a:r>
              <a:rPr lang="en-US" sz="2800" smtClean="0">
                <a:solidFill>
                  <a:srgbClr val="003399"/>
                </a:solidFill>
              </a:rPr>
              <a:t>)</a:t>
            </a:r>
          </a:p>
          <a:p>
            <a:pPr eaLnBrk="1" hangingPunct="1"/>
            <a:r>
              <a:rPr lang="en-US" sz="2800" smtClean="0">
                <a:solidFill>
                  <a:srgbClr val="003399"/>
                </a:solidFill>
              </a:rPr>
              <a:t>Effective August 2011</a:t>
            </a:r>
          </a:p>
        </p:txBody>
      </p:sp>
      <p:sp>
        <p:nvSpPr>
          <p:cNvPr id="37891" name="Slide Number Placeholder 5"/>
          <p:cNvSpPr>
            <a:spLocks noGrp="1"/>
          </p:cNvSpPr>
          <p:nvPr>
            <p:ph type="sldNum" sz="quarter" idx="12"/>
          </p:nvPr>
        </p:nvSpPr>
        <p:spPr>
          <a:noFill/>
        </p:spPr>
        <p:txBody>
          <a:bodyPr/>
          <a:lstStyle/>
          <a:p>
            <a:fld id="{CF7B55CD-F462-4A63-BD90-C6A16DF36EB4}" type="slidenum">
              <a:rPr lang="en-US" smtClean="0">
                <a:solidFill>
                  <a:schemeClr val="bg1"/>
                </a:solidFill>
                <a:latin typeface="Arial" pitchFamily="34" charset="0"/>
                <a:ea typeface="Arial Unicode MS" pitchFamily="34" charset="-128"/>
                <a:cs typeface="Arial Unicode MS" pitchFamily="34" charset="-128"/>
              </a:rPr>
              <a:pPr/>
              <a:t>15</a:t>
            </a:fld>
            <a:endParaRPr lang="en-US" smtClean="0">
              <a:solidFill>
                <a:schemeClr val="bg1"/>
              </a:solidFill>
              <a:latin typeface="Arial" pitchFamily="34" charset="0"/>
              <a:ea typeface="Arial Unicode MS" pitchFamily="34" charset="-128"/>
              <a:cs typeface="Arial Unicode MS" pitchFamily="34" charset="-128"/>
            </a:endParaRPr>
          </a:p>
        </p:txBody>
      </p:sp>
      <p:sp>
        <p:nvSpPr>
          <p:cNvPr id="37892" name="Text Box 4"/>
          <p:cNvSpPr txBox="1">
            <a:spLocks noChangeArrowheads="1"/>
          </p:cNvSpPr>
          <p:nvPr/>
        </p:nvSpPr>
        <p:spPr bwMode="auto">
          <a:xfrm>
            <a:off x="0" y="6519863"/>
            <a:ext cx="3743325" cy="366712"/>
          </a:xfrm>
          <a:prstGeom prst="rect">
            <a:avLst/>
          </a:prstGeom>
          <a:noFill/>
          <a:ln w="9525">
            <a:noFill/>
            <a:miter lim="800000"/>
            <a:headEnd/>
            <a:tailEnd/>
          </a:ln>
        </p:spPr>
        <p:txBody>
          <a:bodyPr>
            <a:spAutoFit/>
          </a:bodyPr>
          <a:lstStyle/>
          <a:p>
            <a:pPr>
              <a:spcBef>
                <a:spcPct val="50000"/>
              </a:spcBef>
            </a:pPr>
            <a:r>
              <a:rPr lang="en-US">
                <a:solidFill>
                  <a:schemeClr val="bg1"/>
                </a:solidFill>
                <a:cs typeface="Arial" pitchFamily="34" charset="0"/>
              </a:rPr>
              <a:t>Evolution of AUN-QA </a:t>
            </a:r>
          </a:p>
        </p:txBody>
      </p:sp>
      <p:pic>
        <p:nvPicPr>
          <p:cNvPr id="37893" name="Picture 11"/>
          <p:cNvPicPr>
            <a:picLocks noChangeAspect="1" noChangeArrowheads="1"/>
          </p:cNvPicPr>
          <p:nvPr/>
        </p:nvPicPr>
        <p:blipFill>
          <a:blip r:embed="rId3"/>
          <a:srcRect/>
          <a:stretch>
            <a:fillRect/>
          </a:stretch>
        </p:blipFill>
        <p:spPr bwMode="auto">
          <a:xfrm>
            <a:off x="371475" y="2230438"/>
            <a:ext cx="2052638" cy="28971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Number Placeholder 96"/>
          <p:cNvSpPr>
            <a:spLocks noGrp="1"/>
          </p:cNvSpPr>
          <p:nvPr>
            <p:ph type="sldNum" sz="quarter" idx="12"/>
          </p:nvPr>
        </p:nvSpPr>
        <p:spPr>
          <a:noFill/>
        </p:spPr>
        <p:txBody>
          <a:bodyPr/>
          <a:lstStyle/>
          <a:p>
            <a:fld id="{4CC447AA-DD61-4C25-AE89-DFD84FFACB3E}" type="slidenum">
              <a:rPr lang="en-US" smtClean="0">
                <a:solidFill>
                  <a:schemeClr val="bg1"/>
                </a:solidFill>
                <a:latin typeface="Arial" pitchFamily="34" charset="0"/>
                <a:ea typeface="Arial Unicode MS" pitchFamily="34" charset="-128"/>
                <a:cs typeface="Arial Unicode MS" pitchFamily="34" charset="-128"/>
              </a:rPr>
              <a:pPr/>
              <a:t>16</a:t>
            </a:fld>
            <a:endParaRPr lang="en-US" smtClean="0">
              <a:solidFill>
                <a:schemeClr val="bg1"/>
              </a:solidFill>
              <a:latin typeface="Arial" pitchFamily="34" charset="0"/>
              <a:ea typeface="Arial Unicode MS" pitchFamily="34" charset="-128"/>
              <a:cs typeface="Arial Unicode MS" pitchFamily="34" charset="-128"/>
            </a:endParaRPr>
          </a:p>
        </p:txBody>
      </p:sp>
      <p:sp>
        <p:nvSpPr>
          <p:cNvPr id="100" name="Rectangle 123"/>
          <p:cNvSpPr txBox="1">
            <a:spLocks noChangeArrowheads="1"/>
          </p:cNvSpPr>
          <p:nvPr/>
        </p:nvSpPr>
        <p:spPr bwMode="auto">
          <a:xfrm>
            <a:off x="3211513" y="49213"/>
            <a:ext cx="3868737" cy="1143000"/>
          </a:xfrm>
          <a:prstGeom prst="rect">
            <a:avLst/>
          </a:prstGeom>
          <a:noFill/>
          <a:ln w="9525">
            <a:noFill/>
            <a:miter lim="800000"/>
            <a:headEnd/>
            <a:tailEnd/>
          </a:ln>
        </p:spPr>
        <p:txBody>
          <a:bodyPr anchor="ctr"/>
          <a:lstStyle/>
          <a:p>
            <a:pPr>
              <a:defRPr/>
            </a:pPr>
            <a:r>
              <a:rPr lang="en-GB" sz="3200" kern="0" dirty="0">
                <a:latin typeface="+mj-lt"/>
                <a:ea typeface="+mj-ea"/>
                <a:cs typeface="+mj-cs"/>
              </a:rPr>
              <a:t>AUN-QA Models</a:t>
            </a:r>
            <a:endParaRPr lang="en-US" sz="3200" kern="0" dirty="0">
              <a:latin typeface="+mj-lt"/>
              <a:ea typeface="+mj-ea"/>
              <a:cs typeface="+mj-cs"/>
            </a:endParaRPr>
          </a:p>
        </p:txBody>
      </p:sp>
      <p:sp>
        <p:nvSpPr>
          <p:cNvPr id="39939" name="Rectangle 124"/>
          <p:cNvSpPr>
            <a:spLocks noChangeArrowheads="1"/>
          </p:cNvSpPr>
          <p:nvPr/>
        </p:nvSpPr>
        <p:spPr bwMode="auto">
          <a:xfrm>
            <a:off x="1397000" y="869950"/>
            <a:ext cx="6908800" cy="273050"/>
          </a:xfrm>
          <a:prstGeom prst="rect">
            <a:avLst/>
          </a:prstGeom>
          <a:noFill/>
          <a:ln w="9525">
            <a:noFill/>
            <a:miter lim="800000"/>
            <a:headEnd/>
            <a:tailEnd/>
          </a:ln>
        </p:spPr>
        <p:txBody>
          <a:bodyPr anchor="ctr"/>
          <a:lstStyle/>
          <a:p>
            <a:pPr algn="ctr"/>
            <a:r>
              <a:rPr lang="en-GB" sz="2800">
                <a:solidFill>
                  <a:srgbClr val="003399"/>
                </a:solidFill>
              </a:rPr>
              <a:t>QA at Programme Level (Revised)</a:t>
            </a:r>
            <a:endParaRPr lang="en-US" sz="2800">
              <a:solidFill>
                <a:srgbClr val="003399"/>
              </a:solidFill>
            </a:endParaRPr>
          </a:p>
        </p:txBody>
      </p:sp>
      <p:sp>
        <p:nvSpPr>
          <p:cNvPr id="39940" name="Text Box 5"/>
          <p:cNvSpPr txBox="1">
            <a:spLocks noChangeArrowheads="1"/>
          </p:cNvSpPr>
          <p:nvPr/>
        </p:nvSpPr>
        <p:spPr bwMode="auto">
          <a:xfrm>
            <a:off x="8272463" y="6521450"/>
            <a:ext cx="871537" cy="366713"/>
          </a:xfrm>
          <a:prstGeom prst="rect">
            <a:avLst/>
          </a:prstGeom>
          <a:noFill/>
          <a:ln w="9525">
            <a:noFill/>
            <a:miter lim="800000"/>
            <a:headEnd/>
            <a:tailEnd/>
          </a:ln>
        </p:spPr>
        <p:txBody>
          <a:bodyPr>
            <a:spAutoFit/>
          </a:bodyPr>
          <a:lstStyle/>
          <a:p>
            <a:pPr algn="r">
              <a:spcBef>
                <a:spcPct val="50000"/>
              </a:spcBef>
            </a:pPr>
            <a:r>
              <a:rPr lang="en-US">
                <a:solidFill>
                  <a:schemeClr val="bg1"/>
                </a:solidFill>
                <a:cs typeface="Arial" pitchFamily="34" charset="0"/>
              </a:rPr>
              <a:t>P12</a:t>
            </a:r>
          </a:p>
        </p:txBody>
      </p:sp>
      <p:sp>
        <p:nvSpPr>
          <p:cNvPr id="39941" name="Text Box 5"/>
          <p:cNvSpPr txBox="1">
            <a:spLocks noChangeArrowheads="1"/>
          </p:cNvSpPr>
          <p:nvPr/>
        </p:nvSpPr>
        <p:spPr bwMode="auto">
          <a:xfrm>
            <a:off x="0" y="6519863"/>
            <a:ext cx="3743325" cy="366712"/>
          </a:xfrm>
          <a:prstGeom prst="rect">
            <a:avLst/>
          </a:prstGeom>
          <a:noFill/>
          <a:ln w="9525">
            <a:noFill/>
            <a:miter lim="800000"/>
            <a:headEnd/>
            <a:tailEnd/>
          </a:ln>
        </p:spPr>
        <p:txBody>
          <a:bodyPr>
            <a:spAutoFit/>
          </a:bodyPr>
          <a:lstStyle/>
          <a:p>
            <a:pPr>
              <a:spcBef>
                <a:spcPct val="50000"/>
              </a:spcBef>
            </a:pPr>
            <a:r>
              <a:rPr lang="en-US">
                <a:solidFill>
                  <a:schemeClr val="bg1"/>
                </a:solidFill>
                <a:cs typeface="Arial" pitchFamily="34" charset="0"/>
              </a:rPr>
              <a:t>AUN-QA  Models</a:t>
            </a:r>
          </a:p>
        </p:txBody>
      </p:sp>
      <p:grpSp>
        <p:nvGrpSpPr>
          <p:cNvPr id="39942" name="Group 100"/>
          <p:cNvGrpSpPr>
            <a:grpSpLocks/>
          </p:cNvGrpSpPr>
          <p:nvPr/>
        </p:nvGrpSpPr>
        <p:grpSpPr bwMode="auto">
          <a:xfrm>
            <a:off x="-76200" y="1600200"/>
            <a:ext cx="9144000" cy="4986338"/>
            <a:chOff x="-76200" y="1490663"/>
            <a:chExt cx="9144000" cy="4986337"/>
          </a:xfrm>
        </p:grpSpPr>
        <p:sp>
          <p:nvSpPr>
            <p:cNvPr id="39943" name="AutoShape 5"/>
            <p:cNvSpPr>
              <a:spLocks noChangeAspect="1" noChangeArrowheads="1" noTextEdit="1"/>
            </p:cNvSpPr>
            <p:nvPr/>
          </p:nvSpPr>
          <p:spPr bwMode="auto">
            <a:xfrm>
              <a:off x="496554" y="1495425"/>
              <a:ext cx="8154416" cy="4949825"/>
            </a:xfrm>
            <a:prstGeom prst="rect">
              <a:avLst/>
            </a:prstGeom>
            <a:noFill/>
            <a:ln w="9525">
              <a:noFill/>
              <a:miter lim="800000"/>
              <a:headEnd/>
              <a:tailEnd/>
            </a:ln>
          </p:spPr>
          <p:txBody>
            <a:bodyPr/>
            <a:lstStyle/>
            <a:p>
              <a:endParaRPr lang="en-US"/>
            </a:p>
          </p:txBody>
        </p:sp>
        <p:sp>
          <p:nvSpPr>
            <p:cNvPr id="39944" name="Rectangle 6"/>
            <p:cNvSpPr>
              <a:spLocks noChangeArrowheads="1"/>
            </p:cNvSpPr>
            <p:nvPr/>
          </p:nvSpPr>
          <p:spPr bwMode="auto">
            <a:xfrm>
              <a:off x="-76200" y="1490663"/>
              <a:ext cx="9144000" cy="4986337"/>
            </a:xfrm>
            <a:prstGeom prst="rect">
              <a:avLst/>
            </a:prstGeom>
            <a:noFill/>
            <a:ln w="9525">
              <a:noFill/>
              <a:miter lim="800000"/>
              <a:headEnd/>
              <a:tailEnd/>
            </a:ln>
          </p:spPr>
          <p:txBody>
            <a:bodyPr/>
            <a:lstStyle/>
            <a:p>
              <a:endParaRPr lang="en-US"/>
            </a:p>
          </p:txBody>
        </p:sp>
        <p:sp>
          <p:nvSpPr>
            <p:cNvPr id="39945" name="Rectangle 7"/>
            <p:cNvSpPr>
              <a:spLocks noChangeArrowheads="1"/>
            </p:cNvSpPr>
            <p:nvPr/>
          </p:nvSpPr>
          <p:spPr bwMode="auto">
            <a:xfrm>
              <a:off x="612340" y="1549400"/>
              <a:ext cx="7848742" cy="550862"/>
            </a:xfrm>
            <a:prstGeom prst="rect">
              <a:avLst/>
            </a:prstGeom>
            <a:noFill/>
            <a:ln w="9525">
              <a:noFill/>
              <a:miter lim="800000"/>
              <a:headEnd/>
              <a:tailEnd/>
            </a:ln>
          </p:spPr>
          <p:txBody>
            <a:bodyPr/>
            <a:lstStyle/>
            <a:p>
              <a:endParaRPr lang="en-US"/>
            </a:p>
          </p:txBody>
        </p:sp>
        <p:sp>
          <p:nvSpPr>
            <p:cNvPr id="39946" name="Rectangle 8"/>
            <p:cNvSpPr>
              <a:spLocks noChangeArrowheads="1"/>
            </p:cNvSpPr>
            <p:nvPr/>
          </p:nvSpPr>
          <p:spPr bwMode="auto">
            <a:xfrm>
              <a:off x="612340" y="1549400"/>
              <a:ext cx="7848742" cy="550862"/>
            </a:xfrm>
            <a:prstGeom prst="rect">
              <a:avLst/>
            </a:prstGeom>
            <a:solidFill>
              <a:srgbClr val="FFFF00"/>
            </a:solidFill>
            <a:ln w="12700">
              <a:solidFill>
                <a:srgbClr val="000000"/>
              </a:solidFill>
              <a:miter lim="800000"/>
              <a:headEnd/>
              <a:tailEnd/>
            </a:ln>
          </p:spPr>
          <p:txBody>
            <a:bodyPr/>
            <a:lstStyle/>
            <a:p>
              <a:endParaRPr lang="en-US"/>
            </a:p>
          </p:txBody>
        </p:sp>
        <p:sp>
          <p:nvSpPr>
            <p:cNvPr id="39947" name="Rectangle 9"/>
            <p:cNvSpPr>
              <a:spLocks noChangeArrowheads="1"/>
            </p:cNvSpPr>
            <p:nvPr/>
          </p:nvSpPr>
          <p:spPr bwMode="auto">
            <a:xfrm>
              <a:off x="3494386" y="1754188"/>
              <a:ext cx="2394887" cy="246221"/>
            </a:xfrm>
            <a:prstGeom prst="rect">
              <a:avLst/>
            </a:prstGeom>
            <a:noFill/>
            <a:ln w="9525">
              <a:noFill/>
              <a:miter lim="800000"/>
              <a:headEnd/>
              <a:tailEnd/>
            </a:ln>
          </p:spPr>
          <p:txBody>
            <a:bodyPr wrap="none" lIns="0" tIns="0" rIns="0" bIns="0">
              <a:spAutoFit/>
            </a:bodyPr>
            <a:lstStyle/>
            <a:p>
              <a:pPr algn="ctr"/>
              <a:r>
                <a:rPr lang="en-US" sz="1600">
                  <a:solidFill>
                    <a:srgbClr val="000000"/>
                  </a:solidFill>
                </a:rPr>
                <a:t>15. Stakeholders Satisfaction</a:t>
              </a:r>
              <a:endParaRPr lang="en-US" sz="1600"/>
            </a:p>
          </p:txBody>
        </p:sp>
        <p:sp>
          <p:nvSpPr>
            <p:cNvPr id="39948" name="Rectangle 10"/>
            <p:cNvSpPr>
              <a:spLocks noChangeArrowheads="1"/>
            </p:cNvSpPr>
            <p:nvPr/>
          </p:nvSpPr>
          <p:spPr bwMode="auto">
            <a:xfrm>
              <a:off x="612340" y="5703888"/>
              <a:ext cx="7998491" cy="555625"/>
            </a:xfrm>
            <a:prstGeom prst="rect">
              <a:avLst/>
            </a:prstGeom>
            <a:noFill/>
            <a:ln w="9525">
              <a:noFill/>
              <a:miter lim="800000"/>
              <a:headEnd/>
              <a:tailEnd/>
            </a:ln>
          </p:spPr>
          <p:txBody>
            <a:bodyPr/>
            <a:lstStyle/>
            <a:p>
              <a:endParaRPr lang="en-US"/>
            </a:p>
          </p:txBody>
        </p:sp>
        <p:sp>
          <p:nvSpPr>
            <p:cNvPr id="39949" name="Rectangle 11"/>
            <p:cNvSpPr>
              <a:spLocks noChangeArrowheads="1"/>
            </p:cNvSpPr>
            <p:nvPr/>
          </p:nvSpPr>
          <p:spPr bwMode="auto">
            <a:xfrm>
              <a:off x="612340" y="5703888"/>
              <a:ext cx="7998491" cy="555625"/>
            </a:xfrm>
            <a:prstGeom prst="rect">
              <a:avLst/>
            </a:prstGeom>
            <a:solidFill>
              <a:srgbClr val="00B0F0"/>
            </a:solidFill>
            <a:ln w="12700">
              <a:solidFill>
                <a:srgbClr val="000000"/>
              </a:solidFill>
              <a:miter lim="800000"/>
              <a:headEnd/>
              <a:tailEnd/>
            </a:ln>
          </p:spPr>
          <p:txBody>
            <a:bodyPr/>
            <a:lstStyle/>
            <a:p>
              <a:endParaRPr lang="en-US"/>
            </a:p>
          </p:txBody>
        </p:sp>
        <p:sp>
          <p:nvSpPr>
            <p:cNvPr id="39950" name="Rectangle 12"/>
            <p:cNvSpPr>
              <a:spLocks noChangeArrowheads="1"/>
            </p:cNvSpPr>
            <p:nvPr/>
          </p:nvSpPr>
          <p:spPr bwMode="auto">
            <a:xfrm>
              <a:off x="2491291" y="5830888"/>
              <a:ext cx="4720716" cy="246228"/>
            </a:xfrm>
            <a:prstGeom prst="rect">
              <a:avLst/>
            </a:prstGeom>
            <a:noFill/>
            <a:ln w="9525">
              <a:noFill/>
              <a:miter lim="800000"/>
              <a:headEnd/>
              <a:tailEnd/>
            </a:ln>
          </p:spPr>
          <p:txBody>
            <a:bodyPr wrap="none" lIns="0" tIns="0" rIns="0" bIns="0">
              <a:spAutoFit/>
            </a:bodyPr>
            <a:lstStyle/>
            <a:p>
              <a:pPr algn="ctr"/>
              <a:r>
                <a:rPr lang="en-US" sz="1600">
                  <a:solidFill>
                    <a:srgbClr val="000000"/>
                  </a:solidFill>
                </a:rPr>
                <a:t>Quality Assurance and (Inter)national benchmarking</a:t>
              </a:r>
              <a:endParaRPr lang="en-US" sz="2800"/>
            </a:p>
          </p:txBody>
        </p:sp>
        <p:sp>
          <p:nvSpPr>
            <p:cNvPr id="39951" name="Rectangle 13"/>
            <p:cNvSpPr>
              <a:spLocks noChangeArrowheads="1"/>
            </p:cNvSpPr>
            <p:nvPr/>
          </p:nvSpPr>
          <p:spPr bwMode="auto">
            <a:xfrm>
              <a:off x="1682202" y="2324100"/>
              <a:ext cx="1370905" cy="777875"/>
            </a:xfrm>
            <a:prstGeom prst="rect">
              <a:avLst/>
            </a:prstGeom>
            <a:noFill/>
            <a:ln w="9525">
              <a:noFill/>
              <a:miter lim="800000"/>
              <a:headEnd/>
              <a:tailEnd/>
            </a:ln>
          </p:spPr>
          <p:txBody>
            <a:bodyPr/>
            <a:lstStyle/>
            <a:p>
              <a:endParaRPr lang="en-US"/>
            </a:p>
          </p:txBody>
        </p:sp>
        <p:sp>
          <p:nvSpPr>
            <p:cNvPr id="39952" name="Rectangle 14"/>
            <p:cNvSpPr>
              <a:spLocks noChangeArrowheads="1"/>
            </p:cNvSpPr>
            <p:nvPr/>
          </p:nvSpPr>
          <p:spPr bwMode="auto">
            <a:xfrm>
              <a:off x="1691465" y="2324100"/>
              <a:ext cx="1295258" cy="777875"/>
            </a:xfrm>
            <a:prstGeom prst="rect">
              <a:avLst/>
            </a:prstGeom>
            <a:solidFill>
              <a:srgbClr val="CCECFF"/>
            </a:solidFill>
            <a:ln w="12700">
              <a:solidFill>
                <a:srgbClr val="000000"/>
              </a:solidFill>
              <a:miter lim="800000"/>
              <a:headEnd/>
              <a:tailEnd/>
            </a:ln>
          </p:spPr>
          <p:txBody>
            <a:bodyPr/>
            <a:lstStyle/>
            <a:p>
              <a:endParaRPr lang="en-US"/>
            </a:p>
          </p:txBody>
        </p:sp>
        <p:sp>
          <p:nvSpPr>
            <p:cNvPr id="39953" name="Rectangle 17"/>
            <p:cNvSpPr>
              <a:spLocks noChangeArrowheads="1"/>
            </p:cNvSpPr>
            <p:nvPr/>
          </p:nvSpPr>
          <p:spPr bwMode="auto">
            <a:xfrm>
              <a:off x="2977461" y="2324100"/>
              <a:ext cx="1520655" cy="777875"/>
            </a:xfrm>
            <a:prstGeom prst="rect">
              <a:avLst/>
            </a:prstGeom>
            <a:noFill/>
            <a:ln w="9525">
              <a:noFill/>
              <a:miter lim="800000"/>
              <a:headEnd/>
              <a:tailEnd/>
            </a:ln>
          </p:spPr>
          <p:txBody>
            <a:bodyPr/>
            <a:lstStyle/>
            <a:p>
              <a:endParaRPr lang="en-US"/>
            </a:p>
          </p:txBody>
        </p:sp>
        <p:sp>
          <p:nvSpPr>
            <p:cNvPr id="39954" name="Rectangle 18"/>
            <p:cNvSpPr>
              <a:spLocks noChangeArrowheads="1"/>
            </p:cNvSpPr>
            <p:nvPr/>
          </p:nvSpPr>
          <p:spPr bwMode="auto">
            <a:xfrm>
              <a:off x="2986724" y="2324100"/>
              <a:ext cx="1367818" cy="777875"/>
            </a:xfrm>
            <a:prstGeom prst="rect">
              <a:avLst/>
            </a:prstGeom>
            <a:solidFill>
              <a:srgbClr val="CCECFF"/>
            </a:solidFill>
            <a:ln w="12700">
              <a:solidFill>
                <a:srgbClr val="000000"/>
              </a:solidFill>
              <a:miter lim="800000"/>
              <a:headEnd/>
              <a:tailEnd/>
            </a:ln>
          </p:spPr>
          <p:txBody>
            <a:bodyPr/>
            <a:lstStyle/>
            <a:p>
              <a:endParaRPr lang="en-US"/>
            </a:p>
          </p:txBody>
        </p:sp>
        <p:sp>
          <p:nvSpPr>
            <p:cNvPr id="39955" name="Rectangle 22"/>
            <p:cNvSpPr>
              <a:spLocks noChangeArrowheads="1"/>
            </p:cNvSpPr>
            <p:nvPr/>
          </p:nvSpPr>
          <p:spPr bwMode="auto">
            <a:xfrm>
              <a:off x="4357629" y="2324100"/>
              <a:ext cx="1931309" cy="777875"/>
            </a:xfrm>
            <a:prstGeom prst="rect">
              <a:avLst/>
            </a:prstGeom>
            <a:solidFill>
              <a:srgbClr val="CCECFF"/>
            </a:solidFill>
            <a:ln w="12700">
              <a:solidFill>
                <a:srgbClr val="000000"/>
              </a:solidFill>
              <a:miter lim="800000"/>
              <a:headEnd/>
              <a:tailEnd/>
            </a:ln>
          </p:spPr>
          <p:txBody>
            <a:bodyPr/>
            <a:lstStyle/>
            <a:p>
              <a:endParaRPr lang="en-US"/>
            </a:p>
          </p:txBody>
        </p:sp>
        <p:sp>
          <p:nvSpPr>
            <p:cNvPr id="39956" name="Rectangle 25"/>
            <p:cNvSpPr>
              <a:spLocks noChangeArrowheads="1"/>
            </p:cNvSpPr>
            <p:nvPr/>
          </p:nvSpPr>
          <p:spPr bwMode="auto">
            <a:xfrm>
              <a:off x="6298201" y="2324100"/>
              <a:ext cx="1248944" cy="777875"/>
            </a:xfrm>
            <a:prstGeom prst="rect">
              <a:avLst/>
            </a:prstGeom>
            <a:noFill/>
            <a:ln w="9525">
              <a:noFill/>
              <a:miter lim="800000"/>
              <a:headEnd/>
              <a:tailEnd/>
            </a:ln>
          </p:spPr>
          <p:txBody>
            <a:bodyPr/>
            <a:lstStyle/>
            <a:p>
              <a:endParaRPr lang="en-US"/>
            </a:p>
          </p:txBody>
        </p:sp>
        <p:sp>
          <p:nvSpPr>
            <p:cNvPr id="39957" name="Rectangle 26"/>
            <p:cNvSpPr>
              <a:spLocks noChangeArrowheads="1"/>
            </p:cNvSpPr>
            <p:nvPr/>
          </p:nvSpPr>
          <p:spPr bwMode="auto">
            <a:xfrm>
              <a:off x="6288938" y="2324100"/>
              <a:ext cx="1258207" cy="777875"/>
            </a:xfrm>
            <a:prstGeom prst="rect">
              <a:avLst/>
            </a:prstGeom>
            <a:solidFill>
              <a:srgbClr val="CCECFF"/>
            </a:solidFill>
            <a:ln w="12700">
              <a:solidFill>
                <a:srgbClr val="000000"/>
              </a:solidFill>
              <a:miter lim="800000"/>
              <a:headEnd/>
              <a:tailEnd/>
            </a:ln>
          </p:spPr>
          <p:txBody>
            <a:bodyPr/>
            <a:lstStyle/>
            <a:p>
              <a:endParaRPr lang="en-US"/>
            </a:p>
          </p:txBody>
        </p:sp>
        <p:sp>
          <p:nvSpPr>
            <p:cNvPr id="39958" name="Rectangle 29"/>
            <p:cNvSpPr>
              <a:spLocks noChangeArrowheads="1"/>
            </p:cNvSpPr>
            <p:nvPr/>
          </p:nvSpPr>
          <p:spPr bwMode="auto">
            <a:xfrm>
              <a:off x="1682202" y="3155950"/>
              <a:ext cx="1295258" cy="719137"/>
            </a:xfrm>
            <a:prstGeom prst="rect">
              <a:avLst/>
            </a:prstGeom>
            <a:noFill/>
            <a:ln w="9525">
              <a:noFill/>
              <a:miter lim="800000"/>
              <a:headEnd/>
              <a:tailEnd/>
            </a:ln>
          </p:spPr>
          <p:txBody>
            <a:bodyPr/>
            <a:lstStyle/>
            <a:p>
              <a:endParaRPr lang="en-US"/>
            </a:p>
          </p:txBody>
        </p:sp>
        <p:sp>
          <p:nvSpPr>
            <p:cNvPr id="39959" name="Rectangle 30"/>
            <p:cNvSpPr>
              <a:spLocks noChangeArrowheads="1"/>
            </p:cNvSpPr>
            <p:nvPr/>
          </p:nvSpPr>
          <p:spPr bwMode="auto">
            <a:xfrm>
              <a:off x="1682202" y="3155950"/>
              <a:ext cx="1295258" cy="719137"/>
            </a:xfrm>
            <a:prstGeom prst="rect">
              <a:avLst/>
            </a:prstGeom>
            <a:solidFill>
              <a:srgbClr val="CCCCFF"/>
            </a:solidFill>
            <a:ln w="12700">
              <a:solidFill>
                <a:srgbClr val="000000"/>
              </a:solidFill>
              <a:miter lim="800000"/>
              <a:headEnd/>
              <a:tailEnd/>
            </a:ln>
          </p:spPr>
          <p:txBody>
            <a:bodyPr/>
            <a:lstStyle/>
            <a:p>
              <a:endParaRPr lang="en-US"/>
            </a:p>
          </p:txBody>
        </p:sp>
        <p:sp>
          <p:nvSpPr>
            <p:cNvPr id="39960" name="Rectangle 31"/>
            <p:cNvSpPr>
              <a:spLocks noChangeArrowheads="1"/>
            </p:cNvSpPr>
            <p:nvPr/>
          </p:nvSpPr>
          <p:spPr bwMode="auto">
            <a:xfrm>
              <a:off x="1716166" y="3363913"/>
              <a:ext cx="1218068" cy="444588"/>
            </a:xfrm>
            <a:prstGeom prst="rect">
              <a:avLst/>
            </a:prstGeom>
            <a:noFill/>
            <a:ln w="9525">
              <a:noFill/>
              <a:miter lim="800000"/>
              <a:headEnd/>
              <a:tailEnd/>
            </a:ln>
          </p:spPr>
          <p:txBody>
            <a:bodyPr lIns="0" tIns="0" rIns="0" bIns="0">
              <a:spAutoFit/>
            </a:bodyPr>
            <a:lstStyle/>
            <a:p>
              <a:pPr algn="ctr"/>
              <a:r>
                <a:rPr lang="en-US" sz="1400">
                  <a:solidFill>
                    <a:srgbClr val="000000"/>
                  </a:solidFill>
                </a:rPr>
                <a:t>6. Academic Staff Quality</a:t>
              </a:r>
              <a:endParaRPr lang="en-US" sz="1400"/>
            </a:p>
          </p:txBody>
        </p:sp>
        <p:sp>
          <p:nvSpPr>
            <p:cNvPr id="39961" name="Rectangle 32"/>
            <p:cNvSpPr>
              <a:spLocks noChangeArrowheads="1"/>
            </p:cNvSpPr>
            <p:nvPr/>
          </p:nvSpPr>
          <p:spPr bwMode="auto">
            <a:xfrm>
              <a:off x="2977461" y="3155950"/>
              <a:ext cx="1370905" cy="719137"/>
            </a:xfrm>
            <a:prstGeom prst="rect">
              <a:avLst/>
            </a:prstGeom>
            <a:noFill/>
            <a:ln w="9525">
              <a:noFill/>
              <a:miter lim="800000"/>
              <a:headEnd/>
              <a:tailEnd/>
            </a:ln>
          </p:spPr>
          <p:txBody>
            <a:bodyPr/>
            <a:lstStyle/>
            <a:p>
              <a:endParaRPr lang="en-US"/>
            </a:p>
          </p:txBody>
        </p:sp>
        <p:sp>
          <p:nvSpPr>
            <p:cNvPr id="39962" name="Rectangle 33"/>
            <p:cNvSpPr>
              <a:spLocks noChangeArrowheads="1"/>
            </p:cNvSpPr>
            <p:nvPr/>
          </p:nvSpPr>
          <p:spPr bwMode="auto">
            <a:xfrm>
              <a:off x="2977461" y="3155950"/>
              <a:ext cx="1370905" cy="719137"/>
            </a:xfrm>
            <a:prstGeom prst="rect">
              <a:avLst/>
            </a:prstGeom>
            <a:solidFill>
              <a:srgbClr val="CCCCFF"/>
            </a:solidFill>
            <a:ln w="12700">
              <a:solidFill>
                <a:srgbClr val="000000"/>
              </a:solidFill>
              <a:miter lim="800000"/>
              <a:headEnd/>
              <a:tailEnd/>
            </a:ln>
          </p:spPr>
          <p:txBody>
            <a:bodyPr/>
            <a:lstStyle/>
            <a:p>
              <a:endParaRPr lang="en-US"/>
            </a:p>
          </p:txBody>
        </p:sp>
        <p:sp>
          <p:nvSpPr>
            <p:cNvPr id="39963" name="Rectangle 36"/>
            <p:cNvSpPr>
              <a:spLocks noChangeArrowheads="1"/>
            </p:cNvSpPr>
            <p:nvPr/>
          </p:nvSpPr>
          <p:spPr bwMode="auto">
            <a:xfrm>
              <a:off x="3076985" y="3305175"/>
              <a:ext cx="1181349" cy="430887"/>
            </a:xfrm>
            <a:prstGeom prst="rect">
              <a:avLst/>
            </a:prstGeom>
            <a:noFill/>
            <a:ln w="9525">
              <a:noFill/>
              <a:miter lim="800000"/>
              <a:headEnd/>
              <a:tailEnd/>
            </a:ln>
          </p:spPr>
          <p:txBody>
            <a:bodyPr wrap="none" lIns="0" tIns="0" rIns="0" bIns="0">
              <a:spAutoFit/>
            </a:bodyPr>
            <a:lstStyle/>
            <a:p>
              <a:pPr algn="ctr"/>
              <a:r>
                <a:rPr lang="en-US" sz="1400">
                  <a:solidFill>
                    <a:srgbClr val="000000"/>
                  </a:solidFill>
                </a:rPr>
                <a:t>7. Support Staff </a:t>
              </a:r>
              <a:br>
                <a:rPr lang="en-US" sz="1400">
                  <a:solidFill>
                    <a:srgbClr val="000000"/>
                  </a:solidFill>
                </a:rPr>
              </a:br>
              <a:r>
                <a:rPr lang="en-US" sz="1400">
                  <a:solidFill>
                    <a:srgbClr val="000000"/>
                  </a:solidFill>
                </a:rPr>
                <a:t>Quality </a:t>
              </a:r>
              <a:endParaRPr lang="en-US" sz="1400"/>
            </a:p>
          </p:txBody>
        </p:sp>
        <p:sp>
          <p:nvSpPr>
            <p:cNvPr id="39964" name="Rectangle 38"/>
            <p:cNvSpPr>
              <a:spLocks noChangeArrowheads="1"/>
            </p:cNvSpPr>
            <p:nvPr/>
          </p:nvSpPr>
          <p:spPr bwMode="auto">
            <a:xfrm>
              <a:off x="4348366" y="3155950"/>
              <a:ext cx="1063687" cy="719137"/>
            </a:xfrm>
            <a:prstGeom prst="rect">
              <a:avLst/>
            </a:prstGeom>
            <a:noFill/>
            <a:ln w="9525">
              <a:noFill/>
              <a:miter lim="800000"/>
              <a:headEnd/>
              <a:tailEnd/>
            </a:ln>
          </p:spPr>
          <p:txBody>
            <a:bodyPr/>
            <a:lstStyle/>
            <a:p>
              <a:endParaRPr lang="en-US"/>
            </a:p>
          </p:txBody>
        </p:sp>
        <p:sp>
          <p:nvSpPr>
            <p:cNvPr id="39965" name="Rectangle 39"/>
            <p:cNvSpPr>
              <a:spLocks noChangeArrowheads="1"/>
            </p:cNvSpPr>
            <p:nvPr/>
          </p:nvSpPr>
          <p:spPr bwMode="auto">
            <a:xfrm>
              <a:off x="4348366" y="3155950"/>
              <a:ext cx="1063687" cy="719137"/>
            </a:xfrm>
            <a:prstGeom prst="rect">
              <a:avLst/>
            </a:prstGeom>
            <a:solidFill>
              <a:srgbClr val="CCCCFF"/>
            </a:solidFill>
            <a:ln w="12700">
              <a:solidFill>
                <a:srgbClr val="000000"/>
              </a:solidFill>
              <a:miter lim="800000"/>
              <a:headEnd/>
              <a:tailEnd/>
            </a:ln>
          </p:spPr>
          <p:txBody>
            <a:bodyPr/>
            <a:lstStyle/>
            <a:p>
              <a:endParaRPr lang="en-US"/>
            </a:p>
          </p:txBody>
        </p:sp>
        <p:sp>
          <p:nvSpPr>
            <p:cNvPr id="39966" name="Rectangle 40"/>
            <p:cNvSpPr>
              <a:spLocks noChangeArrowheads="1"/>
            </p:cNvSpPr>
            <p:nvPr/>
          </p:nvSpPr>
          <p:spPr bwMode="auto">
            <a:xfrm>
              <a:off x="4546785" y="3305175"/>
              <a:ext cx="772647" cy="430887"/>
            </a:xfrm>
            <a:prstGeom prst="rect">
              <a:avLst/>
            </a:prstGeom>
            <a:noFill/>
            <a:ln w="9525">
              <a:noFill/>
              <a:miter lim="800000"/>
              <a:headEnd/>
              <a:tailEnd/>
            </a:ln>
          </p:spPr>
          <p:txBody>
            <a:bodyPr wrap="none" lIns="0" tIns="0" rIns="0" bIns="0">
              <a:spAutoFit/>
            </a:bodyPr>
            <a:lstStyle/>
            <a:p>
              <a:pPr algn="ctr"/>
              <a:r>
                <a:rPr lang="en-US" sz="1400">
                  <a:solidFill>
                    <a:srgbClr val="000000"/>
                  </a:solidFill>
                </a:rPr>
                <a:t>8. Student </a:t>
              </a:r>
              <a:br>
                <a:rPr lang="en-US" sz="1400">
                  <a:solidFill>
                    <a:srgbClr val="000000"/>
                  </a:solidFill>
                </a:rPr>
              </a:br>
              <a:r>
                <a:rPr lang="en-US" sz="1400">
                  <a:solidFill>
                    <a:srgbClr val="000000"/>
                  </a:solidFill>
                </a:rPr>
                <a:t>Quality</a:t>
              </a:r>
              <a:endParaRPr lang="en-US" sz="1400"/>
            </a:p>
          </p:txBody>
        </p:sp>
        <p:sp>
          <p:nvSpPr>
            <p:cNvPr id="39967" name="Rectangle 44"/>
            <p:cNvSpPr>
              <a:spLocks noChangeArrowheads="1"/>
            </p:cNvSpPr>
            <p:nvPr/>
          </p:nvSpPr>
          <p:spPr bwMode="auto">
            <a:xfrm>
              <a:off x="6483458" y="3155950"/>
              <a:ext cx="1063687" cy="719137"/>
            </a:xfrm>
            <a:prstGeom prst="rect">
              <a:avLst/>
            </a:prstGeom>
            <a:noFill/>
            <a:ln w="9525">
              <a:noFill/>
              <a:miter lim="800000"/>
              <a:headEnd/>
              <a:tailEnd/>
            </a:ln>
          </p:spPr>
          <p:txBody>
            <a:bodyPr/>
            <a:lstStyle/>
            <a:p>
              <a:endParaRPr lang="en-US"/>
            </a:p>
          </p:txBody>
        </p:sp>
        <p:sp>
          <p:nvSpPr>
            <p:cNvPr id="39968" name="Rectangle 45"/>
            <p:cNvSpPr>
              <a:spLocks noChangeArrowheads="1"/>
            </p:cNvSpPr>
            <p:nvPr/>
          </p:nvSpPr>
          <p:spPr bwMode="auto">
            <a:xfrm>
              <a:off x="6483458" y="3155950"/>
              <a:ext cx="1063687" cy="719137"/>
            </a:xfrm>
            <a:prstGeom prst="rect">
              <a:avLst/>
            </a:prstGeom>
            <a:solidFill>
              <a:srgbClr val="CCCCFF"/>
            </a:solidFill>
            <a:ln w="12700">
              <a:solidFill>
                <a:srgbClr val="000000"/>
              </a:solidFill>
              <a:miter lim="800000"/>
              <a:headEnd/>
              <a:tailEnd/>
            </a:ln>
          </p:spPr>
          <p:txBody>
            <a:bodyPr/>
            <a:lstStyle/>
            <a:p>
              <a:endParaRPr lang="en-US"/>
            </a:p>
          </p:txBody>
        </p:sp>
        <p:sp>
          <p:nvSpPr>
            <p:cNvPr id="39969" name="Rectangle 46"/>
            <p:cNvSpPr>
              <a:spLocks noChangeArrowheads="1"/>
            </p:cNvSpPr>
            <p:nvPr/>
          </p:nvSpPr>
          <p:spPr bwMode="auto">
            <a:xfrm>
              <a:off x="6477283" y="3305175"/>
              <a:ext cx="1103826" cy="444588"/>
            </a:xfrm>
            <a:prstGeom prst="rect">
              <a:avLst/>
            </a:prstGeom>
            <a:noFill/>
            <a:ln w="9525">
              <a:noFill/>
              <a:miter lim="800000"/>
              <a:headEnd/>
              <a:tailEnd/>
            </a:ln>
          </p:spPr>
          <p:txBody>
            <a:bodyPr lIns="0" tIns="0" rIns="0" bIns="0">
              <a:spAutoFit/>
            </a:bodyPr>
            <a:lstStyle/>
            <a:p>
              <a:pPr algn="ctr"/>
              <a:r>
                <a:rPr lang="en-US" sz="1400">
                  <a:solidFill>
                    <a:srgbClr val="000000"/>
                  </a:solidFill>
                </a:rPr>
                <a:t>10. Facilities &amp; Infrastructure</a:t>
              </a:r>
              <a:endParaRPr lang="en-US" sz="1400"/>
            </a:p>
          </p:txBody>
        </p:sp>
        <p:sp>
          <p:nvSpPr>
            <p:cNvPr id="39970" name="Rectangle 47"/>
            <p:cNvSpPr>
              <a:spLocks noChangeArrowheads="1"/>
            </p:cNvSpPr>
            <p:nvPr/>
          </p:nvSpPr>
          <p:spPr bwMode="auto">
            <a:xfrm>
              <a:off x="1674813" y="3990975"/>
              <a:ext cx="2662237" cy="663575"/>
            </a:xfrm>
            <a:prstGeom prst="rect">
              <a:avLst/>
            </a:prstGeom>
            <a:solidFill>
              <a:srgbClr val="00FFCC"/>
            </a:solidFill>
            <a:ln w="3175">
              <a:solidFill>
                <a:schemeClr val="tx1"/>
              </a:solidFill>
              <a:miter lim="800000"/>
              <a:headEnd/>
              <a:tailEnd/>
            </a:ln>
          </p:spPr>
          <p:txBody>
            <a:bodyPr/>
            <a:lstStyle/>
            <a:p>
              <a:endParaRPr lang="en-US"/>
            </a:p>
          </p:txBody>
        </p:sp>
        <p:sp>
          <p:nvSpPr>
            <p:cNvPr id="39971" name="Rectangle 50"/>
            <p:cNvSpPr>
              <a:spLocks noChangeArrowheads="1"/>
            </p:cNvSpPr>
            <p:nvPr/>
          </p:nvSpPr>
          <p:spPr bwMode="auto">
            <a:xfrm>
              <a:off x="1870547" y="4098925"/>
              <a:ext cx="2013131" cy="444588"/>
            </a:xfrm>
            <a:prstGeom prst="rect">
              <a:avLst/>
            </a:prstGeom>
            <a:noFill/>
            <a:ln w="9525">
              <a:noFill/>
              <a:miter lim="800000"/>
              <a:headEnd/>
              <a:tailEnd/>
            </a:ln>
          </p:spPr>
          <p:txBody>
            <a:bodyPr lIns="0" tIns="0" rIns="0" bIns="0">
              <a:spAutoFit/>
            </a:bodyPr>
            <a:lstStyle/>
            <a:p>
              <a:pPr algn="ctr"/>
              <a:r>
                <a:rPr lang="en-US" sz="1400">
                  <a:solidFill>
                    <a:srgbClr val="FF0000"/>
                  </a:solidFill>
                </a:rPr>
                <a:t>11. Quality Assurance of </a:t>
              </a:r>
              <a:br>
                <a:rPr lang="en-US" sz="1400">
                  <a:solidFill>
                    <a:srgbClr val="FF0000"/>
                  </a:solidFill>
                </a:rPr>
              </a:br>
              <a:r>
                <a:rPr lang="en-US" sz="1400">
                  <a:solidFill>
                    <a:srgbClr val="FF0000"/>
                  </a:solidFill>
                </a:rPr>
                <a:t>Teaching &amp; Learning</a:t>
              </a:r>
            </a:p>
          </p:txBody>
        </p:sp>
        <p:sp>
          <p:nvSpPr>
            <p:cNvPr id="39972" name="Rectangle 53"/>
            <p:cNvSpPr>
              <a:spLocks noChangeArrowheads="1"/>
            </p:cNvSpPr>
            <p:nvPr/>
          </p:nvSpPr>
          <p:spPr bwMode="auto">
            <a:xfrm>
              <a:off x="2971285" y="3984625"/>
              <a:ext cx="1377081" cy="668337"/>
            </a:xfrm>
            <a:prstGeom prst="rect">
              <a:avLst/>
            </a:prstGeom>
            <a:noFill/>
            <a:ln w="9525">
              <a:noFill/>
              <a:miter lim="800000"/>
              <a:headEnd/>
              <a:tailEnd/>
            </a:ln>
          </p:spPr>
          <p:txBody>
            <a:bodyPr/>
            <a:lstStyle/>
            <a:p>
              <a:endParaRPr lang="en-US"/>
            </a:p>
          </p:txBody>
        </p:sp>
        <p:sp>
          <p:nvSpPr>
            <p:cNvPr id="39973" name="Rectangle 57"/>
            <p:cNvSpPr>
              <a:spLocks noChangeArrowheads="1"/>
            </p:cNvSpPr>
            <p:nvPr/>
          </p:nvSpPr>
          <p:spPr bwMode="auto">
            <a:xfrm>
              <a:off x="4348366" y="3984625"/>
              <a:ext cx="1063687" cy="668337"/>
            </a:xfrm>
            <a:prstGeom prst="rect">
              <a:avLst/>
            </a:prstGeom>
            <a:noFill/>
            <a:ln w="9525">
              <a:noFill/>
              <a:miter lim="800000"/>
              <a:headEnd/>
              <a:tailEnd/>
            </a:ln>
          </p:spPr>
          <p:txBody>
            <a:bodyPr/>
            <a:lstStyle/>
            <a:p>
              <a:endParaRPr lang="en-US"/>
            </a:p>
          </p:txBody>
        </p:sp>
        <p:sp>
          <p:nvSpPr>
            <p:cNvPr id="39974" name="Rectangle 61"/>
            <p:cNvSpPr>
              <a:spLocks noChangeArrowheads="1"/>
            </p:cNvSpPr>
            <p:nvPr/>
          </p:nvSpPr>
          <p:spPr bwMode="auto">
            <a:xfrm>
              <a:off x="6483458" y="3984625"/>
              <a:ext cx="1063687" cy="668337"/>
            </a:xfrm>
            <a:prstGeom prst="rect">
              <a:avLst/>
            </a:prstGeom>
            <a:noFill/>
            <a:ln w="9525">
              <a:noFill/>
              <a:miter lim="800000"/>
              <a:headEnd/>
              <a:tailEnd/>
            </a:ln>
          </p:spPr>
          <p:txBody>
            <a:bodyPr/>
            <a:lstStyle/>
            <a:p>
              <a:endParaRPr lang="en-US"/>
            </a:p>
          </p:txBody>
        </p:sp>
        <p:sp>
          <p:nvSpPr>
            <p:cNvPr id="39975" name="Rectangle 62"/>
            <p:cNvSpPr>
              <a:spLocks noChangeArrowheads="1"/>
            </p:cNvSpPr>
            <p:nvPr/>
          </p:nvSpPr>
          <p:spPr bwMode="auto">
            <a:xfrm>
              <a:off x="5907616" y="3984625"/>
              <a:ext cx="1639529" cy="668337"/>
            </a:xfrm>
            <a:prstGeom prst="rect">
              <a:avLst/>
            </a:prstGeom>
            <a:solidFill>
              <a:srgbClr val="00FFCC"/>
            </a:solidFill>
            <a:ln w="12700">
              <a:solidFill>
                <a:srgbClr val="000000"/>
              </a:solidFill>
              <a:miter lim="800000"/>
              <a:headEnd/>
              <a:tailEnd/>
            </a:ln>
          </p:spPr>
          <p:txBody>
            <a:bodyPr/>
            <a:lstStyle/>
            <a:p>
              <a:endParaRPr lang="en-US"/>
            </a:p>
          </p:txBody>
        </p:sp>
        <p:sp>
          <p:nvSpPr>
            <p:cNvPr id="39976" name="Rectangle 64"/>
            <p:cNvSpPr>
              <a:spLocks noChangeArrowheads="1"/>
            </p:cNvSpPr>
            <p:nvPr/>
          </p:nvSpPr>
          <p:spPr bwMode="auto">
            <a:xfrm>
              <a:off x="6102136" y="4125913"/>
              <a:ext cx="1365463" cy="430887"/>
            </a:xfrm>
            <a:prstGeom prst="rect">
              <a:avLst/>
            </a:prstGeom>
            <a:noFill/>
            <a:ln w="9525">
              <a:noFill/>
              <a:miter lim="800000"/>
              <a:headEnd/>
              <a:tailEnd/>
            </a:ln>
          </p:spPr>
          <p:txBody>
            <a:bodyPr lIns="0" tIns="0" rIns="0" bIns="0">
              <a:spAutoFit/>
            </a:bodyPr>
            <a:lstStyle/>
            <a:p>
              <a:pPr algn="ctr"/>
              <a:r>
                <a:rPr lang="en-US" sz="1400">
                  <a:solidFill>
                    <a:srgbClr val="000000"/>
                  </a:solidFill>
                </a:rPr>
                <a:t>13. Stakeholders</a:t>
              </a:r>
              <a:br>
                <a:rPr lang="en-US" sz="1400">
                  <a:solidFill>
                    <a:srgbClr val="000000"/>
                  </a:solidFill>
                </a:rPr>
              </a:br>
              <a:r>
                <a:rPr lang="en-US" sz="1400">
                  <a:solidFill>
                    <a:srgbClr val="000000"/>
                  </a:solidFill>
                </a:rPr>
                <a:t>Feedback</a:t>
              </a:r>
              <a:endParaRPr lang="en-US" sz="1400"/>
            </a:p>
          </p:txBody>
        </p:sp>
        <p:sp>
          <p:nvSpPr>
            <p:cNvPr id="39977" name="Rectangle 65"/>
            <p:cNvSpPr>
              <a:spLocks noChangeArrowheads="1"/>
            </p:cNvSpPr>
            <p:nvPr/>
          </p:nvSpPr>
          <p:spPr bwMode="auto">
            <a:xfrm>
              <a:off x="1682202" y="4762500"/>
              <a:ext cx="1214980" cy="663575"/>
            </a:xfrm>
            <a:prstGeom prst="rect">
              <a:avLst/>
            </a:prstGeom>
            <a:noFill/>
            <a:ln w="9525">
              <a:noFill/>
              <a:miter lim="800000"/>
              <a:headEnd/>
              <a:tailEnd/>
            </a:ln>
          </p:spPr>
          <p:txBody>
            <a:bodyPr/>
            <a:lstStyle/>
            <a:p>
              <a:endParaRPr lang="en-US"/>
            </a:p>
          </p:txBody>
        </p:sp>
        <p:sp>
          <p:nvSpPr>
            <p:cNvPr id="39978" name="Rectangle 66"/>
            <p:cNvSpPr>
              <a:spLocks noChangeArrowheads="1"/>
            </p:cNvSpPr>
            <p:nvPr/>
          </p:nvSpPr>
          <p:spPr bwMode="auto">
            <a:xfrm>
              <a:off x="1682203" y="4762500"/>
              <a:ext cx="1082452" cy="663575"/>
            </a:xfrm>
            <a:prstGeom prst="rect">
              <a:avLst/>
            </a:prstGeom>
            <a:solidFill>
              <a:srgbClr val="66FF33"/>
            </a:solidFill>
            <a:ln w="12700">
              <a:solidFill>
                <a:srgbClr val="000000"/>
              </a:solidFill>
              <a:miter lim="800000"/>
              <a:headEnd/>
              <a:tailEnd/>
            </a:ln>
          </p:spPr>
          <p:txBody>
            <a:bodyPr/>
            <a:lstStyle/>
            <a:p>
              <a:endParaRPr lang="en-US"/>
            </a:p>
          </p:txBody>
        </p:sp>
        <p:sp>
          <p:nvSpPr>
            <p:cNvPr id="39979" name="Rectangle 69"/>
            <p:cNvSpPr>
              <a:spLocks noChangeArrowheads="1"/>
            </p:cNvSpPr>
            <p:nvPr/>
          </p:nvSpPr>
          <p:spPr bwMode="auto">
            <a:xfrm>
              <a:off x="2897182" y="4762500"/>
              <a:ext cx="1451184" cy="663575"/>
            </a:xfrm>
            <a:prstGeom prst="rect">
              <a:avLst/>
            </a:prstGeom>
            <a:noFill/>
            <a:ln w="9525">
              <a:noFill/>
              <a:miter lim="800000"/>
              <a:headEnd/>
              <a:tailEnd/>
            </a:ln>
          </p:spPr>
          <p:txBody>
            <a:bodyPr/>
            <a:lstStyle/>
            <a:p>
              <a:endParaRPr lang="en-US"/>
            </a:p>
          </p:txBody>
        </p:sp>
        <p:sp>
          <p:nvSpPr>
            <p:cNvPr id="39980" name="Rectangle 71"/>
            <p:cNvSpPr>
              <a:spLocks noChangeArrowheads="1"/>
            </p:cNvSpPr>
            <p:nvPr/>
          </p:nvSpPr>
          <p:spPr bwMode="auto">
            <a:xfrm>
              <a:off x="1856654" y="4955682"/>
              <a:ext cx="881368" cy="430899"/>
            </a:xfrm>
            <a:prstGeom prst="rect">
              <a:avLst/>
            </a:prstGeom>
            <a:noFill/>
            <a:ln w="9525">
              <a:noFill/>
              <a:miter lim="800000"/>
              <a:headEnd/>
              <a:tailEnd/>
            </a:ln>
          </p:spPr>
          <p:txBody>
            <a:bodyPr lIns="0" tIns="0" rIns="0" bIns="0">
              <a:spAutoFit/>
            </a:bodyPr>
            <a:lstStyle/>
            <a:p>
              <a:pPr algn="ctr"/>
              <a:r>
                <a:rPr lang="en-US" sz="1400">
                  <a:solidFill>
                    <a:srgbClr val="000000"/>
                  </a:solidFill>
                </a:rPr>
                <a:t>Pass Rates</a:t>
              </a:r>
              <a:endParaRPr lang="en-US" sz="1400"/>
            </a:p>
          </p:txBody>
        </p:sp>
        <p:sp>
          <p:nvSpPr>
            <p:cNvPr id="39981" name="Rectangle 72"/>
            <p:cNvSpPr>
              <a:spLocks noChangeArrowheads="1"/>
            </p:cNvSpPr>
            <p:nvPr/>
          </p:nvSpPr>
          <p:spPr bwMode="auto">
            <a:xfrm>
              <a:off x="4348366" y="4762500"/>
              <a:ext cx="1063687" cy="663575"/>
            </a:xfrm>
            <a:prstGeom prst="rect">
              <a:avLst/>
            </a:prstGeom>
            <a:noFill/>
            <a:ln w="9525">
              <a:noFill/>
              <a:miter lim="800000"/>
              <a:headEnd/>
              <a:tailEnd/>
            </a:ln>
          </p:spPr>
          <p:txBody>
            <a:bodyPr/>
            <a:lstStyle/>
            <a:p>
              <a:endParaRPr lang="en-US"/>
            </a:p>
          </p:txBody>
        </p:sp>
        <p:sp>
          <p:nvSpPr>
            <p:cNvPr id="39982" name="Rectangle 73"/>
            <p:cNvSpPr>
              <a:spLocks noChangeArrowheads="1"/>
            </p:cNvSpPr>
            <p:nvPr/>
          </p:nvSpPr>
          <p:spPr bwMode="auto">
            <a:xfrm>
              <a:off x="2767452" y="4762500"/>
              <a:ext cx="1115789" cy="663575"/>
            </a:xfrm>
            <a:prstGeom prst="rect">
              <a:avLst/>
            </a:prstGeom>
            <a:solidFill>
              <a:srgbClr val="66FF33"/>
            </a:solidFill>
            <a:ln w="12700">
              <a:solidFill>
                <a:srgbClr val="000000"/>
              </a:solidFill>
              <a:miter lim="800000"/>
              <a:headEnd/>
              <a:tailEnd/>
            </a:ln>
          </p:spPr>
          <p:txBody>
            <a:bodyPr/>
            <a:lstStyle/>
            <a:p>
              <a:endParaRPr lang="en-US"/>
            </a:p>
          </p:txBody>
        </p:sp>
        <p:sp>
          <p:nvSpPr>
            <p:cNvPr id="39983" name="Rectangle 74"/>
            <p:cNvSpPr>
              <a:spLocks noChangeArrowheads="1"/>
            </p:cNvSpPr>
            <p:nvPr/>
          </p:nvSpPr>
          <p:spPr bwMode="auto">
            <a:xfrm>
              <a:off x="2815303" y="4893616"/>
              <a:ext cx="1017372" cy="444588"/>
            </a:xfrm>
            <a:prstGeom prst="rect">
              <a:avLst/>
            </a:prstGeom>
            <a:noFill/>
            <a:ln w="9525">
              <a:noFill/>
              <a:miter lim="800000"/>
              <a:headEnd/>
              <a:tailEnd/>
            </a:ln>
          </p:spPr>
          <p:txBody>
            <a:bodyPr lIns="0" tIns="0" rIns="0" bIns="0">
              <a:spAutoFit/>
            </a:bodyPr>
            <a:lstStyle/>
            <a:p>
              <a:pPr algn="ctr"/>
              <a:r>
                <a:rPr lang="en-US" sz="1400">
                  <a:solidFill>
                    <a:srgbClr val="000000"/>
                  </a:solidFill>
                </a:rPr>
                <a:t>Drop Out </a:t>
              </a:r>
              <a:br>
                <a:rPr lang="en-US" sz="1400">
                  <a:solidFill>
                    <a:srgbClr val="000000"/>
                  </a:solidFill>
                </a:rPr>
              </a:br>
              <a:r>
                <a:rPr lang="en-US" sz="1400">
                  <a:solidFill>
                    <a:srgbClr val="000000"/>
                  </a:solidFill>
                </a:rPr>
                <a:t>Rates</a:t>
              </a:r>
              <a:endParaRPr lang="en-US" sz="1400"/>
            </a:p>
          </p:txBody>
        </p:sp>
        <p:sp>
          <p:nvSpPr>
            <p:cNvPr id="39984" name="Rectangle 75"/>
            <p:cNvSpPr>
              <a:spLocks noChangeArrowheads="1"/>
            </p:cNvSpPr>
            <p:nvPr/>
          </p:nvSpPr>
          <p:spPr bwMode="auto">
            <a:xfrm>
              <a:off x="6483458" y="4762500"/>
              <a:ext cx="1063687" cy="663575"/>
            </a:xfrm>
            <a:prstGeom prst="rect">
              <a:avLst/>
            </a:prstGeom>
            <a:noFill/>
            <a:ln w="9525">
              <a:noFill/>
              <a:miter lim="800000"/>
              <a:headEnd/>
              <a:tailEnd/>
            </a:ln>
          </p:spPr>
          <p:txBody>
            <a:bodyPr/>
            <a:lstStyle/>
            <a:p>
              <a:endParaRPr lang="en-US"/>
            </a:p>
          </p:txBody>
        </p:sp>
        <p:sp>
          <p:nvSpPr>
            <p:cNvPr id="39985" name="Rectangle 76"/>
            <p:cNvSpPr>
              <a:spLocks noChangeArrowheads="1"/>
            </p:cNvSpPr>
            <p:nvPr/>
          </p:nvSpPr>
          <p:spPr bwMode="auto">
            <a:xfrm>
              <a:off x="5099483" y="4762500"/>
              <a:ext cx="1346832" cy="663575"/>
            </a:xfrm>
            <a:prstGeom prst="rect">
              <a:avLst/>
            </a:prstGeom>
            <a:solidFill>
              <a:srgbClr val="66FF33"/>
            </a:solidFill>
            <a:ln w="12700">
              <a:solidFill>
                <a:srgbClr val="000000"/>
              </a:solidFill>
              <a:miter lim="800000"/>
              <a:headEnd/>
              <a:tailEnd/>
            </a:ln>
          </p:spPr>
          <p:txBody>
            <a:bodyPr/>
            <a:lstStyle/>
            <a:p>
              <a:endParaRPr lang="en-US"/>
            </a:p>
          </p:txBody>
        </p:sp>
        <p:sp>
          <p:nvSpPr>
            <p:cNvPr id="39986" name="Rectangle 77"/>
            <p:cNvSpPr>
              <a:spLocks noChangeArrowheads="1"/>
            </p:cNvSpPr>
            <p:nvPr/>
          </p:nvSpPr>
          <p:spPr bwMode="auto">
            <a:xfrm>
              <a:off x="5251097" y="4954588"/>
              <a:ext cx="1061216" cy="222294"/>
            </a:xfrm>
            <a:prstGeom prst="rect">
              <a:avLst/>
            </a:prstGeom>
            <a:noFill/>
            <a:ln w="9525">
              <a:noFill/>
              <a:miter lim="800000"/>
              <a:headEnd/>
              <a:tailEnd/>
            </a:ln>
          </p:spPr>
          <p:txBody>
            <a:bodyPr wrap="none" lIns="0" tIns="0" rIns="0" bIns="0">
              <a:spAutoFit/>
            </a:bodyPr>
            <a:lstStyle/>
            <a:p>
              <a:pPr algn="ctr"/>
              <a:r>
                <a:rPr lang="en-US" sz="1400">
                  <a:solidFill>
                    <a:srgbClr val="000000"/>
                  </a:solidFill>
                </a:rPr>
                <a:t>Employability</a:t>
              </a:r>
              <a:endParaRPr lang="en-US" sz="1400"/>
            </a:p>
          </p:txBody>
        </p:sp>
        <p:sp>
          <p:nvSpPr>
            <p:cNvPr id="39987" name="Freeform 78"/>
            <p:cNvSpPr>
              <a:spLocks noEditPoints="1"/>
            </p:cNvSpPr>
            <p:nvPr/>
          </p:nvSpPr>
          <p:spPr bwMode="auto">
            <a:xfrm>
              <a:off x="1032257" y="2100263"/>
              <a:ext cx="74103" cy="223837"/>
            </a:xfrm>
            <a:custGeom>
              <a:avLst/>
              <a:gdLst>
                <a:gd name="T0" fmla="*/ 2147483647 w 48"/>
                <a:gd name="T1" fmla="*/ 2147483647 h 141"/>
                <a:gd name="T2" fmla="*/ 2147483647 w 48"/>
                <a:gd name="T3" fmla="*/ 2147483647 h 141"/>
                <a:gd name="T4" fmla="*/ 2147483647 w 48"/>
                <a:gd name="T5" fmla="*/ 2147483647 h 141"/>
                <a:gd name="T6" fmla="*/ 2147483647 w 48"/>
                <a:gd name="T7" fmla="*/ 2147483647 h 141"/>
                <a:gd name="T8" fmla="*/ 2147483647 w 48"/>
                <a:gd name="T9" fmla="*/ 2147483647 h 141"/>
                <a:gd name="T10" fmla="*/ 0 w 48"/>
                <a:gd name="T11" fmla="*/ 2147483647 h 141"/>
                <a:gd name="T12" fmla="*/ 2147483647 w 48"/>
                <a:gd name="T13" fmla="*/ 0 h 141"/>
                <a:gd name="T14" fmla="*/ 2147483647 w 48"/>
                <a:gd name="T15" fmla="*/ 2147483647 h 141"/>
                <a:gd name="T16" fmla="*/ 0 w 48"/>
                <a:gd name="T17" fmla="*/ 2147483647 h 141"/>
                <a:gd name="T18" fmla="*/ 2147483647 w 48"/>
                <a:gd name="T19" fmla="*/ 2147483647 h 141"/>
                <a:gd name="T20" fmla="*/ 2147483647 w 48"/>
                <a:gd name="T21" fmla="*/ 2147483647 h 141"/>
                <a:gd name="T22" fmla="*/ 0 w 48"/>
                <a:gd name="T23" fmla="*/ 2147483647 h 141"/>
                <a:gd name="T24" fmla="*/ 2147483647 w 48"/>
                <a:gd name="T25" fmla="*/ 2147483647 h 14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8"/>
                <a:gd name="T40" fmla="*/ 0 h 141"/>
                <a:gd name="T41" fmla="*/ 48 w 48"/>
                <a:gd name="T42" fmla="*/ 141 h 14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8" h="141">
                  <a:moveTo>
                    <a:pt x="28" y="32"/>
                  </a:moveTo>
                  <a:lnTo>
                    <a:pt x="28" y="112"/>
                  </a:lnTo>
                  <a:lnTo>
                    <a:pt x="20" y="112"/>
                  </a:lnTo>
                  <a:lnTo>
                    <a:pt x="20" y="32"/>
                  </a:lnTo>
                  <a:lnTo>
                    <a:pt x="28" y="32"/>
                  </a:lnTo>
                  <a:close/>
                  <a:moveTo>
                    <a:pt x="0" y="37"/>
                  </a:moveTo>
                  <a:lnTo>
                    <a:pt x="24" y="0"/>
                  </a:lnTo>
                  <a:lnTo>
                    <a:pt x="48" y="37"/>
                  </a:lnTo>
                  <a:lnTo>
                    <a:pt x="0" y="37"/>
                  </a:lnTo>
                  <a:close/>
                  <a:moveTo>
                    <a:pt x="48" y="106"/>
                  </a:moveTo>
                  <a:lnTo>
                    <a:pt x="24" y="141"/>
                  </a:lnTo>
                  <a:lnTo>
                    <a:pt x="0" y="106"/>
                  </a:lnTo>
                  <a:lnTo>
                    <a:pt x="48" y="106"/>
                  </a:lnTo>
                  <a:close/>
                </a:path>
              </a:pathLst>
            </a:custGeom>
            <a:noFill/>
            <a:ln w="6350">
              <a:solidFill>
                <a:srgbClr val="000000"/>
              </a:solidFill>
              <a:round/>
              <a:headEnd/>
              <a:tailEnd/>
            </a:ln>
          </p:spPr>
          <p:txBody>
            <a:bodyPr/>
            <a:lstStyle/>
            <a:p>
              <a:endParaRPr lang="en-US"/>
            </a:p>
          </p:txBody>
        </p:sp>
        <p:sp>
          <p:nvSpPr>
            <p:cNvPr id="39988" name="Freeform 79"/>
            <p:cNvSpPr>
              <a:spLocks noEditPoints="1"/>
            </p:cNvSpPr>
            <p:nvPr/>
          </p:nvSpPr>
          <p:spPr bwMode="auto">
            <a:xfrm>
              <a:off x="1450630" y="2792413"/>
              <a:ext cx="231572" cy="63500"/>
            </a:xfrm>
            <a:custGeom>
              <a:avLst/>
              <a:gdLst>
                <a:gd name="T0" fmla="*/ 0 w 150"/>
                <a:gd name="T1" fmla="*/ 2147483647 h 40"/>
                <a:gd name="T2" fmla="*/ 2147483647 w 150"/>
                <a:gd name="T3" fmla="*/ 2147483647 h 40"/>
                <a:gd name="T4" fmla="*/ 2147483647 w 150"/>
                <a:gd name="T5" fmla="*/ 2147483647 h 40"/>
                <a:gd name="T6" fmla="*/ 0 w 150"/>
                <a:gd name="T7" fmla="*/ 2147483647 h 40"/>
                <a:gd name="T8" fmla="*/ 0 w 150"/>
                <a:gd name="T9" fmla="*/ 2147483647 h 40"/>
                <a:gd name="T10" fmla="*/ 2147483647 w 150"/>
                <a:gd name="T11" fmla="*/ 0 h 40"/>
                <a:gd name="T12" fmla="*/ 2147483647 w 150"/>
                <a:gd name="T13" fmla="*/ 2147483647 h 40"/>
                <a:gd name="T14" fmla="*/ 2147483647 w 150"/>
                <a:gd name="T15" fmla="*/ 2147483647 h 40"/>
                <a:gd name="T16" fmla="*/ 2147483647 w 150"/>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0"/>
                <a:gd name="T28" fmla="*/ 0 h 40"/>
                <a:gd name="T29" fmla="*/ 150 w 150"/>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0" h="40">
                  <a:moveTo>
                    <a:pt x="0" y="11"/>
                  </a:moveTo>
                  <a:lnTo>
                    <a:pt x="101" y="11"/>
                  </a:lnTo>
                  <a:lnTo>
                    <a:pt x="101" y="26"/>
                  </a:lnTo>
                  <a:lnTo>
                    <a:pt x="0" y="26"/>
                  </a:lnTo>
                  <a:lnTo>
                    <a:pt x="0" y="11"/>
                  </a:lnTo>
                  <a:close/>
                  <a:moveTo>
                    <a:pt x="93" y="0"/>
                  </a:moveTo>
                  <a:lnTo>
                    <a:pt x="150" y="20"/>
                  </a:lnTo>
                  <a:lnTo>
                    <a:pt x="93" y="40"/>
                  </a:lnTo>
                  <a:lnTo>
                    <a:pt x="93" y="0"/>
                  </a:lnTo>
                  <a:close/>
                </a:path>
              </a:pathLst>
            </a:custGeom>
            <a:noFill/>
            <a:ln w="6350">
              <a:solidFill>
                <a:srgbClr val="000000"/>
              </a:solidFill>
              <a:round/>
              <a:headEnd/>
              <a:tailEnd/>
            </a:ln>
          </p:spPr>
          <p:txBody>
            <a:bodyPr/>
            <a:lstStyle/>
            <a:p>
              <a:endParaRPr lang="en-US"/>
            </a:p>
          </p:txBody>
        </p:sp>
        <p:sp>
          <p:nvSpPr>
            <p:cNvPr id="39989" name="Freeform 80"/>
            <p:cNvSpPr>
              <a:spLocks noEditPoints="1"/>
            </p:cNvSpPr>
            <p:nvPr/>
          </p:nvSpPr>
          <p:spPr bwMode="auto">
            <a:xfrm>
              <a:off x="1450630" y="3455988"/>
              <a:ext cx="231572" cy="63500"/>
            </a:xfrm>
            <a:custGeom>
              <a:avLst/>
              <a:gdLst>
                <a:gd name="T0" fmla="*/ 0 w 150"/>
                <a:gd name="T1" fmla="*/ 2147483647 h 40"/>
                <a:gd name="T2" fmla="*/ 2147483647 w 150"/>
                <a:gd name="T3" fmla="*/ 2147483647 h 40"/>
                <a:gd name="T4" fmla="*/ 2147483647 w 150"/>
                <a:gd name="T5" fmla="*/ 2147483647 h 40"/>
                <a:gd name="T6" fmla="*/ 0 w 150"/>
                <a:gd name="T7" fmla="*/ 2147483647 h 40"/>
                <a:gd name="T8" fmla="*/ 0 w 150"/>
                <a:gd name="T9" fmla="*/ 2147483647 h 40"/>
                <a:gd name="T10" fmla="*/ 2147483647 w 150"/>
                <a:gd name="T11" fmla="*/ 0 h 40"/>
                <a:gd name="T12" fmla="*/ 2147483647 w 150"/>
                <a:gd name="T13" fmla="*/ 2147483647 h 40"/>
                <a:gd name="T14" fmla="*/ 2147483647 w 150"/>
                <a:gd name="T15" fmla="*/ 2147483647 h 40"/>
                <a:gd name="T16" fmla="*/ 2147483647 w 150"/>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0"/>
                <a:gd name="T28" fmla="*/ 0 h 40"/>
                <a:gd name="T29" fmla="*/ 150 w 150"/>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0" h="40">
                  <a:moveTo>
                    <a:pt x="0" y="15"/>
                  </a:moveTo>
                  <a:lnTo>
                    <a:pt x="101" y="15"/>
                  </a:lnTo>
                  <a:lnTo>
                    <a:pt x="101" y="26"/>
                  </a:lnTo>
                  <a:lnTo>
                    <a:pt x="0" y="26"/>
                  </a:lnTo>
                  <a:lnTo>
                    <a:pt x="0" y="15"/>
                  </a:lnTo>
                  <a:close/>
                  <a:moveTo>
                    <a:pt x="93" y="0"/>
                  </a:moveTo>
                  <a:lnTo>
                    <a:pt x="150" y="20"/>
                  </a:lnTo>
                  <a:lnTo>
                    <a:pt x="93" y="40"/>
                  </a:lnTo>
                  <a:lnTo>
                    <a:pt x="93" y="0"/>
                  </a:lnTo>
                  <a:close/>
                </a:path>
              </a:pathLst>
            </a:custGeom>
            <a:noFill/>
            <a:ln w="6350">
              <a:solidFill>
                <a:srgbClr val="000000"/>
              </a:solidFill>
              <a:round/>
              <a:headEnd/>
              <a:tailEnd/>
            </a:ln>
          </p:spPr>
          <p:txBody>
            <a:bodyPr/>
            <a:lstStyle/>
            <a:p>
              <a:endParaRPr lang="en-US"/>
            </a:p>
          </p:txBody>
        </p:sp>
        <p:sp>
          <p:nvSpPr>
            <p:cNvPr id="39990" name="Freeform 81"/>
            <p:cNvSpPr>
              <a:spLocks noEditPoints="1"/>
            </p:cNvSpPr>
            <p:nvPr/>
          </p:nvSpPr>
          <p:spPr bwMode="auto">
            <a:xfrm>
              <a:off x="1450630" y="4121150"/>
              <a:ext cx="231572" cy="63500"/>
            </a:xfrm>
            <a:custGeom>
              <a:avLst/>
              <a:gdLst>
                <a:gd name="T0" fmla="*/ 0 w 150"/>
                <a:gd name="T1" fmla="*/ 2147483647 h 40"/>
                <a:gd name="T2" fmla="*/ 2147483647 w 150"/>
                <a:gd name="T3" fmla="*/ 2147483647 h 40"/>
                <a:gd name="T4" fmla="*/ 2147483647 w 150"/>
                <a:gd name="T5" fmla="*/ 2147483647 h 40"/>
                <a:gd name="T6" fmla="*/ 0 w 150"/>
                <a:gd name="T7" fmla="*/ 2147483647 h 40"/>
                <a:gd name="T8" fmla="*/ 0 w 150"/>
                <a:gd name="T9" fmla="*/ 2147483647 h 40"/>
                <a:gd name="T10" fmla="*/ 2147483647 w 150"/>
                <a:gd name="T11" fmla="*/ 0 h 40"/>
                <a:gd name="T12" fmla="*/ 2147483647 w 150"/>
                <a:gd name="T13" fmla="*/ 2147483647 h 40"/>
                <a:gd name="T14" fmla="*/ 2147483647 w 150"/>
                <a:gd name="T15" fmla="*/ 2147483647 h 40"/>
                <a:gd name="T16" fmla="*/ 2147483647 w 150"/>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0"/>
                <a:gd name="T28" fmla="*/ 0 h 40"/>
                <a:gd name="T29" fmla="*/ 150 w 150"/>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0" h="40">
                  <a:moveTo>
                    <a:pt x="0" y="14"/>
                  </a:moveTo>
                  <a:lnTo>
                    <a:pt x="101" y="14"/>
                  </a:lnTo>
                  <a:lnTo>
                    <a:pt x="101" y="25"/>
                  </a:lnTo>
                  <a:lnTo>
                    <a:pt x="0" y="25"/>
                  </a:lnTo>
                  <a:lnTo>
                    <a:pt x="0" y="14"/>
                  </a:lnTo>
                  <a:close/>
                  <a:moveTo>
                    <a:pt x="93" y="0"/>
                  </a:moveTo>
                  <a:lnTo>
                    <a:pt x="150" y="20"/>
                  </a:lnTo>
                  <a:lnTo>
                    <a:pt x="93" y="40"/>
                  </a:lnTo>
                  <a:lnTo>
                    <a:pt x="93" y="0"/>
                  </a:lnTo>
                  <a:close/>
                </a:path>
              </a:pathLst>
            </a:custGeom>
            <a:noFill/>
            <a:ln w="6350">
              <a:solidFill>
                <a:srgbClr val="000000"/>
              </a:solidFill>
              <a:round/>
              <a:headEnd/>
              <a:tailEnd/>
            </a:ln>
          </p:spPr>
          <p:txBody>
            <a:bodyPr/>
            <a:lstStyle/>
            <a:p>
              <a:endParaRPr lang="en-US"/>
            </a:p>
          </p:txBody>
        </p:sp>
        <p:sp>
          <p:nvSpPr>
            <p:cNvPr id="39991" name="Freeform 82"/>
            <p:cNvSpPr>
              <a:spLocks noEditPoints="1"/>
            </p:cNvSpPr>
            <p:nvPr/>
          </p:nvSpPr>
          <p:spPr bwMode="auto">
            <a:xfrm>
              <a:off x="1450630" y="4953000"/>
              <a:ext cx="231572" cy="58737"/>
            </a:xfrm>
            <a:custGeom>
              <a:avLst/>
              <a:gdLst>
                <a:gd name="T0" fmla="*/ 0 w 150"/>
                <a:gd name="T1" fmla="*/ 2147483647 h 37"/>
                <a:gd name="T2" fmla="*/ 2147483647 w 150"/>
                <a:gd name="T3" fmla="*/ 2147483647 h 37"/>
                <a:gd name="T4" fmla="*/ 2147483647 w 150"/>
                <a:gd name="T5" fmla="*/ 2147483647 h 37"/>
                <a:gd name="T6" fmla="*/ 0 w 150"/>
                <a:gd name="T7" fmla="*/ 2147483647 h 37"/>
                <a:gd name="T8" fmla="*/ 0 w 150"/>
                <a:gd name="T9" fmla="*/ 2147483647 h 37"/>
                <a:gd name="T10" fmla="*/ 2147483647 w 150"/>
                <a:gd name="T11" fmla="*/ 0 h 37"/>
                <a:gd name="T12" fmla="*/ 2147483647 w 150"/>
                <a:gd name="T13" fmla="*/ 2147483647 h 37"/>
                <a:gd name="T14" fmla="*/ 2147483647 w 150"/>
                <a:gd name="T15" fmla="*/ 2147483647 h 37"/>
                <a:gd name="T16" fmla="*/ 2147483647 w 150"/>
                <a:gd name="T17" fmla="*/ 0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0"/>
                <a:gd name="T28" fmla="*/ 0 h 37"/>
                <a:gd name="T29" fmla="*/ 150 w 150"/>
                <a:gd name="T30" fmla="*/ 37 h 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0" h="37">
                  <a:moveTo>
                    <a:pt x="0" y="12"/>
                  </a:moveTo>
                  <a:lnTo>
                    <a:pt x="101" y="12"/>
                  </a:lnTo>
                  <a:lnTo>
                    <a:pt x="101" y="26"/>
                  </a:lnTo>
                  <a:lnTo>
                    <a:pt x="0" y="26"/>
                  </a:lnTo>
                  <a:lnTo>
                    <a:pt x="0" y="12"/>
                  </a:lnTo>
                  <a:close/>
                  <a:moveTo>
                    <a:pt x="93" y="0"/>
                  </a:moveTo>
                  <a:lnTo>
                    <a:pt x="150" y="20"/>
                  </a:lnTo>
                  <a:lnTo>
                    <a:pt x="93" y="37"/>
                  </a:lnTo>
                  <a:lnTo>
                    <a:pt x="93" y="0"/>
                  </a:lnTo>
                  <a:close/>
                </a:path>
              </a:pathLst>
            </a:custGeom>
            <a:noFill/>
            <a:ln w="6350">
              <a:solidFill>
                <a:srgbClr val="000000"/>
              </a:solidFill>
              <a:round/>
              <a:headEnd/>
              <a:tailEnd/>
            </a:ln>
          </p:spPr>
          <p:txBody>
            <a:bodyPr/>
            <a:lstStyle/>
            <a:p>
              <a:endParaRPr lang="en-US"/>
            </a:p>
          </p:txBody>
        </p:sp>
        <p:sp>
          <p:nvSpPr>
            <p:cNvPr id="39992" name="Rectangle 83"/>
            <p:cNvSpPr>
              <a:spLocks noChangeArrowheads="1"/>
            </p:cNvSpPr>
            <p:nvPr/>
          </p:nvSpPr>
          <p:spPr bwMode="auto">
            <a:xfrm>
              <a:off x="612340" y="2324100"/>
              <a:ext cx="838290" cy="3101975"/>
            </a:xfrm>
            <a:prstGeom prst="rect">
              <a:avLst/>
            </a:prstGeom>
            <a:noFill/>
            <a:ln w="9525">
              <a:noFill/>
              <a:miter lim="800000"/>
              <a:headEnd/>
              <a:tailEnd/>
            </a:ln>
          </p:spPr>
          <p:txBody>
            <a:bodyPr/>
            <a:lstStyle/>
            <a:p>
              <a:endParaRPr lang="en-US"/>
            </a:p>
          </p:txBody>
        </p:sp>
        <p:sp>
          <p:nvSpPr>
            <p:cNvPr id="39993" name="Rectangle 84"/>
            <p:cNvSpPr>
              <a:spLocks noChangeArrowheads="1"/>
            </p:cNvSpPr>
            <p:nvPr/>
          </p:nvSpPr>
          <p:spPr bwMode="auto">
            <a:xfrm>
              <a:off x="612340" y="2324100"/>
              <a:ext cx="838290" cy="3101975"/>
            </a:xfrm>
            <a:prstGeom prst="rect">
              <a:avLst/>
            </a:prstGeom>
            <a:solidFill>
              <a:srgbClr val="92D050"/>
            </a:solidFill>
            <a:ln w="12700">
              <a:solidFill>
                <a:srgbClr val="000000"/>
              </a:solidFill>
              <a:miter lim="800000"/>
              <a:headEnd/>
              <a:tailEnd/>
            </a:ln>
          </p:spPr>
          <p:txBody>
            <a:bodyPr/>
            <a:lstStyle/>
            <a:p>
              <a:endParaRPr lang="en-US"/>
            </a:p>
          </p:txBody>
        </p:sp>
        <p:sp>
          <p:nvSpPr>
            <p:cNvPr id="39994" name="Rectangle 85"/>
            <p:cNvSpPr>
              <a:spLocks noChangeArrowheads="1"/>
            </p:cNvSpPr>
            <p:nvPr/>
          </p:nvSpPr>
          <p:spPr bwMode="auto">
            <a:xfrm>
              <a:off x="685800" y="3200400"/>
              <a:ext cx="668453" cy="430887"/>
            </a:xfrm>
            <a:prstGeom prst="rect">
              <a:avLst/>
            </a:prstGeom>
            <a:noFill/>
            <a:ln w="9525">
              <a:noFill/>
              <a:miter lim="800000"/>
              <a:headEnd/>
              <a:tailEnd/>
            </a:ln>
          </p:spPr>
          <p:txBody>
            <a:bodyPr wrap="none" lIns="0" tIns="0" rIns="0" bIns="0">
              <a:spAutoFit/>
            </a:bodyPr>
            <a:lstStyle/>
            <a:p>
              <a:pPr algn="ctr"/>
              <a:r>
                <a:rPr lang="en-US" sz="1400">
                  <a:solidFill>
                    <a:srgbClr val="000000"/>
                  </a:solidFill>
                </a:rPr>
                <a:t>1. </a:t>
              </a:r>
            </a:p>
            <a:p>
              <a:pPr algn="ctr"/>
              <a:r>
                <a:rPr lang="en-US" sz="1400">
                  <a:solidFill>
                    <a:srgbClr val="000000"/>
                  </a:solidFill>
                </a:rPr>
                <a:t>Expected</a:t>
              </a:r>
              <a:endParaRPr lang="en-US" sz="1400"/>
            </a:p>
          </p:txBody>
        </p:sp>
        <p:sp>
          <p:nvSpPr>
            <p:cNvPr id="39995" name="Rectangle 86"/>
            <p:cNvSpPr>
              <a:spLocks noChangeArrowheads="1"/>
            </p:cNvSpPr>
            <p:nvPr/>
          </p:nvSpPr>
          <p:spPr bwMode="auto">
            <a:xfrm>
              <a:off x="677458" y="3729038"/>
              <a:ext cx="695703" cy="215450"/>
            </a:xfrm>
            <a:prstGeom prst="rect">
              <a:avLst/>
            </a:prstGeom>
            <a:noFill/>
            <a:ln w="9525">
              <a:noFill/>
              <a:miter lim="800000"/>
              <a:headEnd/>
              <a:tailEnd/>
            </a:ln>
          </p:spPr>
          <p:txBody>
            <a:bodyPr wrap="none" lIns="0" tIns="0" rIns="0" bIns="0">
              <a:spAutoFit/>
            </a:bodyPr>
            <a:lstStyle/>
            <a:p>
              <a:pPr algn="ctr"/>
              <a:r>
                <a:rPr lang="en-US" sz="1400">
                  <a:solidFill>
                    <a:srgbClr val="000000"/>
                  </a:solidFill>
                </a:rPr>
                <a:t>Learning</a:t>
              </a:r>
              <a:endParaRPr lang="en-US" sz="1400"/>
            </a:p>
          </p:txBody>
        </p:sp>
        <p:sp>
          <p:nvSpPr>
            <p:cNvPr id="39996" name="Rectangle 87"/>
            <p:cNvSpPr>
              <a:spLocks noChangeArrowheads="1"/>
            </p:cNvSpPr>
            <p:nvPr/>
          </p:nvSpPr>
          <p:spPr bwMode="auto">
            <a:xfrm>
              <a:off x="616574" y="4038600"/>
              <a:ext cx="815929" cy="215450"/>
            </a:xfrm>
            <a:prstGeom prst="rect">
              <a:avLst/>
            </a:prstGeom>
            <a:noFill/>
            <a:ln w="9525">
              <a:noFill/>
              <a:miter lim="800000"/>
              <a:headEnd/>
              <a:tailEnd/>
            </a:ln>
          </p:spPr>
          <p:txBody>
            <a:bodyPr wrap="none" lIns="0" tIns="0" rIns="0" bIns="0">
              <a:spAutoFit/>
            </a:bodyPr>
            <a:lstStyle/>
            <a:p>
              <a:pPr algn="ctr"/>
              <a:r>
                <a:rPr lang="en-US" sz="1400">
                  <a:solidFill>
                    <a:srgbClr val="000000"/>
                  </a:solidFill>
                </a:rPr>
                <a:t>Outcomes</a:t>
              </a:r>
              <a:endParaRPr lang="en-US" sz="1400"/>
            </a:p>
          </p:txBody>
        </p:sp>
        <p:sp>
          <p:nvSpPr>
            <p:cNvPr id="39997" name="Rectangle 88"/>
            <p:cNvSpPr>
              <a:spLocks noChangeArrowheads="1"/>
            </p:cNvSpPr>
            <p:nvPr/>
          </p:nvSpPr>
          <p:spPr bwMode="auto">
            <a:xfrm>
              <a:off x="7778717" y="2324100"/>
              <a:ext cx="832115" cy="3101975"/>
            </a:xfrm>
            <a:prstGeom prst="rect">
              <a:avLst/>
            </a:prstGeom>
            <a:noFill/>
            <a:ln w="9525">
              <a:noFill/>
              <a:miter lim="800000"/>
              <a:headEnd/>
              <a:tailEnd/>
            </a:ln>
          </p:spPr>
          <p:txBody>
            <a:bodyPr/>
            <a:lstStyle/>
            <a:p>
              <a:endParaRPr lang="en-US"/>
            </a:p>
          </p:txBody>
        </p:sp>
        <p:sp>
          <p:nvSpPr>
            <p:cNvPr id="39998" name="Rectangle 89"/>
            <p:cNvSpPr>
              <a:spLocks noChangeArrowheads="1"/>
            </p:cNvSpPr>
            <p:nvPr/>
          </p:nvSpPr>
          <p:spPr bwMode="auto">
            <a:xfrm>
              <a:off x="7778717" y="2324100"/>
              <a:ext cx="832115" cy="3101975"/>
            </a:xfrm>
            <a:prstGeom prst="rect">
              <a:avLst/>
            </a:prstGeom>
            <a:solidFill>
              <a:srgbClr val="00B050"/>
            </a:solidFill>
            <a:ln w="12700">
              <a:solidFill>
                <a:srgbClr val="000000"/>
              </a:solidFill>
              <a:miter lim="800000"/>
              <a:headEnd/>
              <a:tailEnd/>
            </a:ln>
          </p:spPr>
          <p:txBody>
            <a:bodyPr/>
            <a:lstStyle/>
            <a:p>
              <a:endParaRPr lang="en-US"/>
            </a:p>
          </p:txBody>
        </p:sp>
        <p:sp>
          <p:nvSpPr>
            <p:cNvPr id="39999" name="Rectangle 90"/>
            <p:cNvSpPr>
              <a:spLocks noChangeArrowheads="1"/>
            </p:cNvSpPr>
            <p:nvPr/>
          </p:nvSpPr>
          <p:spPr bwMode="auto">
            <a:xfrm>
              <a:off x="8136881" y="2878138"/>
              <a:ext cx="120226" cy="215450"/>
            </a:xfrm>
            <a:prstGeom prst="rect">
              <a:avLst/>
            </a:prstGeom>
            <a:noFill/>
            <a:ln w="9525">
              <a:noFill/>
              <a:miter lim="800000"/>
              <a:headEnd/>
              <a:tailEnd/>
            </a:ln>
          </p:spPr>
          <p:txBody>
            <a:bodyPr wrap="none" lIns="0" tIns="0" rIns="0" bIns="0">
              <a:spAutoFit/>
            </a:bodyPr>
            <a:lstStyle/>
            <a:p>
              <a:r>
                <a:rPr lang="en-US" sz="1400">
                  <a:solidFill>
                    <a:srgbClr val="000000"/>
                  </a:solidFill>
                </a:rPr>
                <a:t>A</a:t>
              </a:r>
              <a:endParaRPr lang="en-US" sz="1400"/>
            </a:p>
          </p:txBody>
        </p:sp>
        <p:sp>
          <p:nvSpPr>
            <p:cNvPr id="40000" name="Rectangle 91"/>
            <p:cNvSpPr>
              <a:spLocks noChangeArrowheads="1"/>
            </p:cNvSpPr>
            <p:nvPr/>
          </p:nvSpPr>
          <p:spPr bwMode="auto">
            <a:xfrm>
              <a:off x="8153863" y="3032125"/>
              <a:ext cx="89768" cy="215450"/>
            </a:xfrm>
            <a:prstGeom prst="rect">
              <a:avLst/>
            </a:prstGeom>
            <a:noFill/>
            <a:ln w="9525">
              <a:noFill/>
              <a:miter lim="800000"/>
              <a:headEnd/>
              <a:tailEnd/>
            </a:ln>
          </p:spPr>
          <p:txBody>
            <a:bodyPr wrap="none" lIns="0" tIns="0" rIns="0" bIns="0">
              <a:spAutoFit/>
            </a:bodyPr>
            <a:lstStyle/>
            <a:p>
              <a:r>
                <a:rPr lang="en-US" sz="1400">
                  <a:solidFill>
                    <a:srgbClr val="000000"/>
                  </a:solidFill>
                </a:rPr>
                <a:t>c</a:t>
              </a:r>
              <a:endParaRPr lang="en-US" sz="1400"/>
            </a:p>
          </p:txBody>
        </p:sp>
        <p:sp>
          <p:nvSpPr>
            <p:cNvPr id="40001" name="Rectangle 92"/>
            <p:cNvSpPr>
              <a:spLocks noChangeArrowheads="1"/>
            </p:cNvSpPr>
            <p:nvPr/>
          </p:nvSpPr>
          <p:spPr bwMode="auto">
            <a:xfrm>
              <a:off x="8147688" y="3187700"/>
              <a:ext cx="99386" cy="215450"/>
            </a:xfrm>
            <a:prstGeom prst="rect">
              <a:avLst/>
            </a:prstGeom>
            <a:noFill/>
            <a:ln w="9525">
              <a:noFill/>
              <a:miter lim="800000"/>
              <a:headEnd/>
              <a:tailEnd/>
            </a:ln>
          </p:spPr>
          <p:txBody>
            <a:bodyPr wrap="none" lIns="0" tIns="0" rIns="0" bIns="0">
              <a:spAutoFit/>
            </a:bodyPr>
            <a:lstStyle/>
            <a:p>
              <a:r>
                <a:rPr lang="en-US" sz="1400">
                  <a:solidFill>
                    <a:srgbClr val="000000"/>
                  </a:solidFill>
                </a:rPr>
                <a:t>h</a:t>
              </a:r>
              <a:endParaRPr lang="en-US" sz="1400"/>
            </a:p>
          </p:txBody>
        </p:sp>
        <p:sp>
          <p:nvSpPr>
            <p:cNvPr id="40002" name="Rectangle 93"/>
            <p:cNvSpPr>
              <a:spLocks noChangeArrowheads="1"/>
            </p:cNvSpPr>
            <p:nvPr/>
          </p:nvSpPr>
          <p:spPr bwMode="auto">
            <a:xfrm>
              <a:off x="8178564" y="3341688"/>
              <a:ext cx="40076" cy="215450"/>
            </a:xfrm>
            <a:prstGeom prst="rect">
              <a:avLst/>
            </a:prstGeom>
            <a:noFill/>
            <a:ln w="9525">
              <a:noFill/>
              <a:miter lim="800000"/>
              <a:headEnd/>
              <a:tailEnd/>
            </a:ln>
          </p:spPr>
          <p:txBody>
            <a:bodyPr wrap="none" lIns="0" tIns="0" rIns="0" bIns="0">
              <a:spAutoFit/>
            </a:bodyPr>
            <a:lstStyle/>
            <a:p>
              <a:r>
                <a:rPr lang="en-US" sz="1400">
                  <a:solidFill>
                    <a:srgbClr val="000000"/>
                  </a:solidFill>
                </a:rPr>
                <a:t>i</a:t>
              </a:r>
              <a:endParaRPr lang="en-US" sz="1400"/>
            </a:p>
          </p:txBody>
        </p:sp>
        <p:sp>
          <p:nvSpPr>
            <p:cNvPr id="40003" name="Rectangle 94"/>
            <p:cNvSpPr>
              <a:spLocks noChangeArrowheads="1"/>
            </p:cNvSpPr>
            <p:nvPr/>
          </p:nvSpPr>
          <p:spPr bwMode="auto">
            <a:xfrm>
              <a:off x="8147688" y="3497263"/>
              <a:ext cx="99386" cy="215450"/>
            </a:xfrm>
            <a:prstGeom prst="rect">
              <a:avLst/>
            </a:prstGeom>
            <a:noFill/>
            <a:ln w="9525">
              <a:noFill/>
              <a:miter lim="800000"/>
              <a:headEnd/>
              <a:tailEnd/>
            </a:ln>
          </p:spPr>
          <p:txBody>
            <a:bodyPr wrap="none" lIns="0" tIns="0" rIns="0" bIns="0">
              <a:spAutoFit/>
            </a:bodyPr>
            <a:lstStyle/>
            <a:p>
              <a:r>
                <a:rPr lang="en-US" sz="1400">
                  <a:solidFill>
                    <a:srgbClr val="000000"/>
                  </a:solidFill>
                </a:rPr>
                <a:t>e</a:t>
              </a:r>
              <a:endParaRPr lang="en-US" sz="1400"/>
            </a:p>
          </p:txBody>
        </p:sp>
        <p:sp>
          <p:nvSpPr>
            <p:cNvPr id="40004" name="Rectangle 95"/>
            <p:cNvSpPr>
              <a:spLocks noChangeArrowheads="1"/>
            </p:cNvSpPr>
            <p:nvPr/>
          </p:nvSpPr>
          <p:spPr bwMode="auto">
            <a:xfrm>
              <a:off x="8153863" y="3651250"/>
              <a:ext cx="92405" cy="222294"/>
            </a:xfrm>
            <a:prstGeom prst="rect">
              <a:avLst/>
            </a:prstGeom>
            <a:noFill/>
            <a:ln w="9525">
              <a:noFill/>
              <a:miter lim="800000"/>
              <a:headEnd/>
              <a:tailEnd/>
            </a:ln>
          </p:spPr>
          <p:txBody>
            <a:bodyPr wrap="none" lIns="0" tIns="0" rIns="0" bIns="0">
              <a:spAutoFit/>
            </a:bodyPr>
            <a:lstStyle/>
            <a:p>
              <a:r>
                <a:rPr lang="en-US" sz="1400">
                  <a:solidFill>
                    <a:srgbClr val="000000"/>
                  </a:solidFill>
                </a:rPr>
                <a:t>v</a:t>
              </a:r>
              <a:endParaRPr lang="en-US" sz="1400"/>
            </a:p>
          </p:txBody>
        </p:sp>
        <p:sp>
          <p:nvSpPr>
            <p:cNvPr id="40005" name="Rectangle 96"/>
            <p:cNvSpPr>
              <a:spLocks noChangeArrowheads="1"/>
            </p:cNvSpPr>
            <p:nvPr/>
          </p:nvSpPr>
          <p:spPr bwMode="auto">
            <a:xfrm>
              <a:off x="8147688" y="3805238"/>
              <a:ext cx="99386" cy="215450"/>
            </a:xfrm>
            <a:prstGeom prst="rect">
              <a:avLst/>
            </a:prstGeom>
            <a:noFill/>
            <a:ln w="9525">
              <a:noFill/>
              <a:miter lim="800000"/>
              <a:headEnd/>
              <a:tailEnd/>
            </a:ln>
          </p:spPr>
          <p:txBody>
            <a:bodyPr wrap="none" lIns="0" tIns="0" rIns="0" bIns="0">
              <a:spAutoFit/>
            </a:bodyPr>
            <a:lstStyle/>
            <a:p>
              <a:r>
                <a:rPr lang="en-US" sz="1400">
                  <a:solidFill>
                    <a:srgbClr val="000000"/>
                  </a:solidFill>
                </a:rPr>
                <a:t>e</a:t>
              </a:r>
              <a:endParaRPr lang="en-US" sz="1400"/>
            </a:p>
          </p:txBody>
        </p:sp>
        <p:sp>
          <p:nvSpPr>
            <p:cNvPr id="40006" name="Rectangle 97"/>
            <p:cNvSpPr>
              <a:spLocks noChangeArrowheads="1"/>
            </p:cNvSpPr>
            <p:nvPr/>
          </p:nvSpPr>
          <p:spPr bwMode="auto">
            <a:xfrm>
              <a:off x="8122987" y="3960813"/>
              <a:ext cx="149080" cy="215450"/>
            </a:xfrm>
            <a:prstGeom prst="rect">
              <a:avLst/>
            </a:prstGeom>
            <a:noFill/>
            <a:ln w="9525">
              <a:noFill/>
              <a:miter lim="800000"/>
              <a:headEnd/>
              <a:tailEnd/>
            </a:ln>
          </p:spPr>
          <p:txBody>
            <a:bodyPr wrap="none" lIns="0" tIns="0" rIns="0" bIns="0">
              <a:spAutoFit/>
            </a:bodyPr>
            <a:lstStyle/>
            <a:p>
              <a:r>
                <a:rPr lang="en-US" sz="1400">
                  <a:solidFill>
                    <a:srgbClr val="000000"/>
                  </a:solidFill>
                </a:rPr>
                <a:t>m</a:t>
              </a:r>
              <a:endParaRPr lang="en-US" sz="1400"/>
            </a:p>
          </p:txBody>
        </p:sp>
        <p:sp>
          <p:nvSpPr>
            <p:cNvPr id="40007" name="Rectangle 98"/>
            <p:cNvSpPr>
              <a:spLocks noChangeArrowheads="1"/>
            </p:cNvSpPr>
            <p:nvPr/>
          </p:nvSpPr>
          <p:spPr bwMode="auto">
            <a:xfrm>
              <a:off x="8147688" y="4114800"/>
              <a:ext cx="99386" cy="215450"/>
            </a:xfrm>
            <a:prstGeom prst="rect">
              <a:avLst/>
            </a:prstGeom>
            <a:noFill/>
            <a:ln w="9525">
              <a:noFill/>
              <a:miter lim="800000"/>
              <a:headEnd/>
              <a:tailEnd/>
            </a:ln>
          </p:spPr>
          <p:txBody>
            <a:bodyPr wrap="none" lIns="0" tIns="0" rIns="0" bIns="0">
              <a:spAutoFit/>
            </a:bodyPr>
            <a:lstStyle/>
            <a:p>
              <a:r>
                <a:rPr lang="en-US" sz="1400">
                  <a:solidFill>
                    <a:srgbClr val="000000"/>
                  </a:solidFill>
                </a:rPr>
                <a:t>e</a:t>
              </a:r>
              <a:endParaRPr lang="en-US" sz="1400"/>
            </a:p>
          </p:txBody>
        </p:sp>
        <p:sp>
          <p:nvSpPr>
            <p:cNvPr id="40008" name="Rectangle 99"/>
            <p:cNvSpPr>
              <a:spLocks noChangeArrowheads="1"/>
            </p:cNvSpPr>
            <p:nvPr/>
          </p:nvSpPr>
          <p:spPr bwMode="auto">
            <a:xfrm>
              <a:off x="8147688" y="4270375"/>
              <a:ext cx="99386" cy="215450"/>
            </a:xfrm>
            <a:prstGeom prst="rect">
              <a:avLst/>
            </a:prstGeom>
            <a:noFill/>
            <a:ln w="9525">
              <a:noFill/>
              <a:miter lim="800000"/>
              <a:headEnd/>
              <a:tailEnd/>
            </a:ln>
          </p:spPr>
          <p:txBody>
            <a:bodyPr wrap="none" lIns="0" tIns="0" rIns="0" bIns="0">
              <a:spAutoFit/>
            </a:bodyPr>
            <a:lstStyle/>
            <a:p>
              <a:r>
                <a:rPr lang="en-US" sz="1400">
                  <a:solidFill>
                    <a:srgbClr val="000000"/>
                  </a:solidFill>
                </a:rPr>
                <a:t>n</a:t>
              </a:r>
              <a:endParaRPr lang="en-US" sz="1400"/>
            </a:p>
          </p:txBody>
        </p:sp>
        <p:sp>
          <p:nvSpPr>
            <p:cNvPr id="40009" name="Rectangle 100"/>
            <p:cNvSpPr>
              <a:spLocks noChangeArrowheads="1"/>
            </p:cNvSpPr>
            <p:nvPr/>
          </p:nvSpPr>
          <p:spPr bwMode="auto">
            <a:xfrm>
              <a:off x="8172389" y="4424363"/>
              <a:ext cx="49694" cy="215450"/>
            </a:xfrm>
            <a:prstGeom prst="rect">
              <a:avLst/>
            </a:prstGeom>
            <a:noFill/>
            <a:ln w="9525">
              <a:noFill/>
              <a:miter lim="800000"/>
              <a:headEnd/>
              <a:tailEnd/>
            </a:ln>
          </p:spPr>
          <p:txBody>
            <a:bodyPr wrap="none" lIns="0" tIns="0" rIns="0" bIns="0">
              <a:spAutoFit/>
            </a:bodyPr>
            <a:lstStyle/>
            <a:p>
              <a:r>
                <a:rPr lang="en-US" sz="1400">
                  <a:solidFill>
                    <a:srgbClr val="000000"/>
                  </a:solidFill>
                </a:rPr>
                <a:t>t</a:t>
              </a:r>
              <a:endParaRPr lang="en-US" sz="1400"/>
            </a:p>
          </p:txBody>
        </p:sp>
        <p:sp>
          <p:nvSpPr>
            <p:cNvPr id="40010" name="Rectangle 101"/>
            <p:cNvSpPr>
              <a:spLocks noChangeArrowheads="1"/>
            </p:cNvSpPr>
            <p:nvPr/>
          </p:nvSpPr>
          <p:spPr bwMode="auto">
            <a:xfrm>
              <a:off x="8153863" y="4579938"/>
              <a:ext cx="89768" cy="215450"/>
            </a:xfrm>
            <a:prstGeom prst="rect">
              <a:avLst/>
            </a:prstGeom>
            <a:noFill/>
            <a:ln w="9525">
              <a:noFill/>
              <a:miter lim="800000"/>
              <a:headEnd/>
              <a:tailEnd/>
            </a:ln>
          </p:spPr>
          <p:txBody>
            <a:bodyPr wrap="none" lIns="0" tIns="0" rIns="0" bIns="0">
              <a:spAutoFit/>
            </a:bodyPr>
            <a:lstStyle/>
            <a:p>
              <a:r>
                <a:rPr lang="en-US" sz="1400">
                  <a:solidFill>
                    <a:srgbClr val="000000"/>
                  </a:solidFill>
                </a:rPr>
                <a:t>s</a:t>
              </a:r>
              <a:endParaRPr lang="en-US" sz="1400"/>
            </a:p>
          </p:txBody>
        </p:sp>
        <p:sp>
          <p:nvSpPr>
            <p:cNvPr id="40011" name="Rectangle 104"/>
            <p:cNvSpPr>
              <a:spLocks noChangeArrowheads="1"/>
            </p:cNvSpPr>
            <p:nvPr/>
          </p:nvSpPr>
          <p:spPr bwMode="auto">
            <a:xfrm>
              <a:off x="4419600" y="2401669"/>
              <a:ext cx="1752600" cy="430887"/>
            </a:xfrm>
            <a:prstGeom prst="rect">
              <a:avLst/>
            </a:prstGeom>
            <a:noFill/>
            <a:ln w="9525">
              <a:noFill/>
              <a:miter lim="800000"/>
              <a:headEnd/>
              <a:tailEnd/>
            </a:ln>
          </p:spPr>
          <p:txBody>
            <a:bodyPr lIns="0" tIns="0" rIns="0" bIns="0">
              <a:spAutoFit/>
            </a:bodyPr>
            <a:lstStyle/>
            <a:p>
              <a:pPr algn="ctr"/>
              <a:r>
                <a:rPr lang="en-US" sz="1400">
                  <a:solidFill>
                    <a:srgbClr val="FF0000"/>
                  </a:solidFill>
                </a:rPr>
                <a:t>4. Teaching &amp; Learning </a:t>
              </a:r>
            </a:p>
            <a:p>
              <a:pPr algn="ctr"/>
              <a:r>
                <a:rPr lang="en-US" sz="1400">
                  <a:solidFill>
                    <a:srgbClr val="FF0000"/>
                  </a:solidFill>
                </a:rPr>
                <a:t>Strategy</a:t>
              </a:r>
            </a:p>
          </p:txBody>
        </p:sp>
        <p:sp>
          <p:nvSpPr>
            <p:cNvPr id="40012" name="Rectangle 106"/>
            <p:cNvSpPr>
              <a:spLocks noChangeArrowheads="1"/>
            </p:cNvSpPr>
            <p:nvPr/>
          </p:nvSpPr>
          <p:spPr bwMode="auto">
            <a:xfrm>
              <a:off x="5412053" y="3155950"/>
              <a:ext cx="1071406" cy="719137"/>
            </a:xfrm>
            <a:prstGeom prst="rect">
              <a:avLst/>
            </a:prstGeom>
            <a:noFill/>
            <a:ln w="9525">
              <a:noFill/>
              <a:miter lim="800000"/>
              <a:headEnd/>
              <a:tailEnd/>
            </a:ln>
          </p:spPr>
          <p:txBody>
            <a:bodyPr/>
            <a:lstStyle/>
            <a:p>
              <a:endParaRPr lang="en-US"/>
            </a:p>
          </p:txBody>
        </p:sp>
        <p:sp>
          <p:nvSpPr>
            <p:cNvPr id="40013" name="Rectangle 107"/>
            <p:cNvSpPr>
              <a:spLocks noChangeArrowheads="1"/>
            </p:cNvSpPr>
            <p:nvPr/>
          </p:nvSpPr>
          <p:spPr bwMode="auto">
            <a:xfrm>
              <a:off x="5412053" y="3155950"/>
              <a:ext cx="1071406" cy="719137"/>
            </a:xfrm>
            <a:prstGeom prst="rect">
              <a:avLst/>
            </a:prstGeom>
            <a:solidFill>
              <a:srgbClr val="CCCCFF"/>
            </a:solidFill>
            <a:ln w="12700">
              <a:solidFill>
                <a:srgbClr val="000000"/>
              </a:solidFill>
              <a:miter lim="800000"/>
              <a:headEnd/>
              <a:tailEnd/>
            </a:ln>
          </p:spPr>
          <p:txBody>
            <a:bodyPr/>
            <a:lstStyle/>
            <a:p>
              <a:endParaRPr lang="en-US"/>
            </a:p>
          </p:txBody>
        </p:sp>
        <p:sp>
          <p:nvSpPr>
            <p:cNvPr id="40014" name="Rectangle 108"/>
            <p:cNvSpPr>
              <a:spLocks noChangeArrowheads="1"/>
            </p:cNvSpPr>
            <p:nvPr/>
          </p:nvSpPr>
          <p:spPr bwMode="auto">
            <a:xfrm>
              <a:off x="5410509" y="3228975"/>
              <a:ext cx="1062143" cy="666882"/>
            </a:xfrm>
            <a:prstGeom prst="rect">
              <a:avLst/>
            </a:prstGeom>
            <a:noFill/>
            <a:ln w="9525">
              <a:noFill/>
              <a:miter lim="800000"/>
              <a:headEnd/>
              <a:tailEnd/>
            </a:ln>
          </p:spPr>
          <p:txBody>
            <a:bodyPr lIns="0" tIns="0" rIns="0" bIns="0">
              <a:spAutoFit/>
            </a:bodyPr>
            <a:lstStyle/>
            <a:p>
              <a:pPr algn="ctr"/>
              <a:r>
                <a:rPr lang="en-US" sz="1400">
                  <a:solidFill>
                    <a:srgbClr val="000000"/>
                  </a:solidFill>
                </a:rPr>
                <a:t>9. Student Advice &amp; Support</a:t>
              </a:r>
              <a:endParaRPr lang="en-US" sz="1600"/>
            </a:p>
          </p:txBody>
        </p:sp>
        <p:sp>
          <p:nvSpPr>
            <p:cNvPr id="40015" name="Rectangle 110"/>
            <p:cNvSpPr>
              <a:spLocks noChangeArrowheads="1"/>
            </p:cNvSpPr>
            <p:nvPr/>
          </p:nvSpPr>
          <p:spPr bwMode="auto">
            <a:xfrm>
              <a:off x="5412053" y="3984625"/>
              <a:ext cx="1071406" cy="668337"/>
            </a:xfrm>
            <a:prstGeom prst="rect">
              <a:avLst/>
            </a:prstGeom>
            <a:noFill/>
            <a:ln w="9525">
              <a:noFill/>
              <a:miter lim="800000"/>
              <a:headEnd/>
              <a:tailEnd/>
            </a:ln>
          </p:spPr>
          <p:txBody>
            <a:bodyPr/>
            <a:lstStyle/>
            <a:p>
              <a:endParaRPr lang="en-US"/>
            </a:p>
          </p:txBody>
        </p:sp>
        <p:sp>
          <p:nvSpPr>
            <p:cNvPr id="40016" name="Rectangle 111"/>
            <p:cNvSpPr>
              <a:spLocks noChangeArrowheads="1"/>
            </p:cNvSpPr>
            <p:nvPr/>
          </p:nvSpPr>
          <p:spPr bwMode="auto">
            <a:xfrm>
              <a:off x="4337559" y="3984625"/>
              <a:ext cx="1570057" cy="668337"/>
            </a:xfrm>
            <a:prstGeom prst="rect">
              <a:avLst/>
            </a:prstGeom>
            <a:solidFill>
              <a:srgbClr val="00FFCC"/>
            </a:solidFill>
            <a:ln w="12700">
              <a:solidFill>
                <a:srgbClr val="000000"/>
              </a:solidFill>
              <a:miter lim="800000"/>
              <a:headEnd/>
              <a:tailEnd/>
            </a:ln>
          </p:spPr>
          <p:txBody>
            <a:bodyPr/>
            <a:lstStyle/>
            <a:p>
              <a:endParaRPr lang="en-US"/>
            </a:p>
          </p:txBody>
        </p:sp>
        <p:sp>
          <p:nvSpPr>
            <p:cNvPr id="40017" name="Rectangle 112"/>
            <p:cNvSpPr>
              <a:spLocks noChangeArrowheads="1"/>
            </p:cNvSpPr>
            <p:nvPr/>
          </p:nvSpPr>
          <p:spPr bwMode="auto">
            <a:xfrm>
              <a:off x="4979785" y="4075113"/>
              <a:ext cx="613886" cy="215444"/>
            </a:xfrm>
            <a:prstGeom prst="rect">
              <a:avLst/>
            </a:prstGeom>
            <a:noFill/>
            <a:ln w="9525">
              <a:noFill/>
              <a:miter lim="800000"/>
              <a:headEnd/>
              <a:tailEnd/>
            </a:ln>
          </p:spPr>
          <p:txBody>
            <a:bodyPr wrap="none" lIns="0" tIns="0" rIns="0" bIns="0">
              <a:spAutoFit/>
            </a:bodyPr>
            <a:lstStyle/>
            <a:p>
              <a:r>
                <a:rPr lang="en-US" sz="1400">
                  <a:solidFill>
                    <a:srgbClr val="000000"/>
                  </a:solidFill>
                </a:rPr>
                <a:t>12. Staff</a:t>
              </a:r>
              <a:endParaRPr lang="en-US" sz="1400"/>
            </a:p>
          </p:txBody>
        </p:sp>
        <p:sp>
          <p:nvSpPr>
            <p:cNvPr id="40018" name="Rectangle 113"/>
            <p:cNvSpPr>
              <a:spLocks noChangeArrowheads="1"/>
            </p:cNvSpPr>
            <p:nvPr/>
          </p:nvSpPr>
          <p:spPr bwMode="auto">
            <a:xfrm>
              <a:off x="4649233" y="4229100"/>
              <a:ext cx="1054777" cy="215450"/>
            </a:xfrm>
            <a:prstGeom prst="rect">
              <a:avLst/>
            </a:prstGeom>
            <a:noFill/>
            <a:ln w="9525">
              <a:noFill/>
              <a:miter lim="800000"/>
              <a:headEnd/>
              <a:tailEnd/>
            </a:ln>
          </p:spPr>
          <p:txBody>
            <a:bodyPr wrap="none" lIns="0" tIns="0" rIns="0" bIns="0">
              <a:spAutoFit/>
            </a:bodyPr>
            <a:lstStyle/>
            <a:p>
              <a:pPr algn="ctr"/>
              <a:r>
                <a:rPr lang="en-US" sz="1400">
                  <a:solidFill>
                    <a:srgbClr val="000000"/>
                  </a:solidFill>
                </a:rPr>
                <a:t>Development</a:t>
              </a:r>
              <a:endParaRPr lang="en-US" sz="1400"/>
            </a:p>
          </p:txBody>
        </p:sp>
        <p:sp>
          <p:nvSpPr>
            <p:cNvPr id="40019" name="Rectangle 114"/>
            <p:cNvSpPr>
              <a:spLocks noChangeArrowheads="1"/>
            </p:cNvSpPr>
            <p:nvPr/>
          </p:nvSpPr>
          <p:spPr bwMode="auto">
            <a:xfrm>
              <a:off x="4813348" y="4384675"/>
              <a:ext cx="721916" cy="222294"/>
            </a:xfrm>
            <a:prstGeom prst="rect">
              <a:avLst/>
            </a:prstGeom>
            <a:noFill/>
            <a:ln w="9525">
              <a:noFill/>
              <a:miter lim="800000"/>
              <a:headEnd/>
              <a:tailEnd/>
            </a:ln>
          </p:spPr>
          <p:txBody>
            <a:bodyPr wrap="none" lIns="0" tIns="0" rIns="0" bIns="0">
              <a:spAutoFit/>
            </a:bodyPr>
            <a:lstStyle/>
            <a:p>
              <a:pPr algn="ctr"/>
              <a:r>
                <a:rPr lang="en-US" sz="1400">
                  <a:solidFill>
                    <a:srgbClr val="000000"/>
                  </a:solidFill>
                </a:rPr>
                <a:t>Activities</a:t>
              </a:r>
              <a:endParaRPr lang="en-US" sz="1400"/>
            </a:p>
          </p:txBody>
        </p:sp>
        <p:sp>
          <p:nvSpPr>
            <p:cNvPr id="40020" name="Freeform 115"/>
            <p:cNvSpPr>
              <a:spLocks noEditPoints="1"/>
            </p:cNvSpPr>
            <p:nvPr/>
          </p:nvSpPr>
          <p:spPr bwMode="auto">
            <a:xfrm>
              <a:off x="8041165" y="2100263"/>
              <a:ext cx="75647" cy="223837"/>
            </a:xfrm>
            <a:custGeom>
              <a:avLst/>
              <a:gdLst>
                <a:gd name="T0" fmla="*/ 2147483647 w 49"/>
                <a:gd name="T1" fmla="*/ 2147483647 h 141"/>
                <a:gd name="T2" fmla="*/ 2147483647 w 49"/>
                <a:gd name="T3" fmla="*/ 2147483647 h 141"/>
                <a:gd name="T4" fmla="*/ 2147483647 w 49"/>
                <a:gd name="T5" fmla="*/ 2147483647 h 141"/>
                <a:gd name="T6" fmla="*/ 2147483647 w 49"/>
                <a:gd name="T7" fmla="*/ 2147483647 h 141"/>
                <a:gd name="T8" fmla="*/ 2147483647 w 49"/>
                <a:gd name="T9" fmla="*/ 2147483647 h 141"/>
                <a:gd name="T10" fmla="*/ 0 w 49"/>
                <a:gd name="T11" fmla="*/ 2147483647 h 141"/>
                <a:gd name="T12" fmla="*/ 2147483647 w 49"/>
                <a:gd name="T13" fmla="*/ 0 h 141"/>
                <a:gd name="T14" fmla="*/ 2147483647 w 49"/>
                <a:gd name="T15" fmla="*/ 2147483647 h 141"/>
                <a:gd name="T16" fmla="*/ 0 w 49"/>
                <a:gd name="T17" fmla="*/ 2147483647 h 141"/>
                <a:gd name="T18" fmla="*/ 2147483647 w 49"/>
                <a:gd name="T19" fmla="*/ 2147483647 h 141"/>
                <a:gd name="T20" fmla="*/ 2147483647 w 49"/>
                <a:gd name="T21" fmla="*/ 2147483647 h 141"/>
                <a:gd name="T22" fmla="*/ 0 w 49"/>
                <a:gd name="T23" fmla="*/ 2147483647 h 141"/>
                <a:gd name="T24" fmla="*/ 2147483647 w 49"/>
                <a:gd name="T25" fmla="*/ 2147483647 h 14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9"/>
                <a:gd name="T40" fmla="*/ 0 h 141"/>
                <a:gd name="T41" fmla="*/ 49 w 49"/>
                <a:gd name="T42" fmla="*/ 141 h 14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9" h="141">
                  <a:moveTo>
                    <a:pt x="28" y="32"/>
                  </a:moveTo>
                  <a:lnTo>
                    <a:pt x="28" y="112"/>
                  </a:lnTo>
                  <a:lnTo>
                    <a:pt x="20" y="112"/>
                  </a:lnTo>
                  <a:lnTo>
                    <a:pt x="20" y="32"/>
                  </a:lnTo>
                  <a:lnTo>
                    <a:pt x="28" y="32"/>
                  </a:lnTo>
                  <a:close/>
                  <a:moveTo>
                    <a:pt x="0" y="37"/>
                  </a:moveTo>
                  <a:lnTo>
                    <a:pt x="24" y="0"/>
                  </a:lnTo>
                  <a:lnTo>
                    <a:pt x="49" y="37"/>
                  </a:lnTo>
                  <a:lnTo>
                    <a:pt x="0" y="37"/>
                  </a:lnTo>
                  <a:close/>
                  <a:moveTo>
                    <a:pt x="49" y="106"/>
                  </a:moveTo>
                  <a:lnTo>
                    <a:pt x="24" y="141"/>
                  </a:lnTo>
                  <a:lnTo>
                    <a:pt x="0" y="106"/>
                  </a:lnTo>
                  <a:lnTo>
                    <a:pt x="49" y="106"/>
                  </a:lnTo>
                  <a:close/>
                </a:path>
              </a:pathLst>
            </a:custGeom>
            <a:noFill/>
            <a:ln w="6350">
              <a:solidFill>
                <a:srgbClr val="000000"/>
              </a:solidFill>
              <a:round/>
              <a:headEnd/>
              <a:tailEnd/>
            </a:ln>
          </p:spPr>
          <p:txBody>
            <a:bodyPr/>
            <a:lstStyle/>
            <a:p>
              <a:endParaRPr lang="en-US"/>
            </a:p>
          </p:txBody>
        </p:sp>
        <p:sp>
          <p:nvSpPr>
            <p:cNvPr id="40021" name="Freeform 116"/>
            <p:cNvSpPr>
              <a:spLocks noEditPoints="1"/>
            </p:cNvSpPr>
            <p:nvPr/>
          </p:nvSpPr>
          <p:spPr bwMode="auto">
            <a:xfrm>
              <a:off x="880964" y="5426075"/>
              <a:ext cx="75647" cy="277812"/>
            </a:xfrm>
            <a:custGeom>
              <a:avLst/>
              <a:gdLst>
                <a:gd name="T0" fmla="*/ 2147483647 w 49"/>
                <a:gd name="T1" fmla="*/ 2147483647 h 175"/>
                <a:gd name="T2" fmla="*/ 2147483647 w 49"/>
                <a:gd name="T3" fmla="*/ 2147483647 h 175"/>
                <a:gd name="T4" fmla="*/ 2147483647 w 49"/>
                <a:gd name="T5" fmla="*/ 2147483647 h 175"/>
                <a:gd name="T6" fmla="*/ 2147483647 w 49"/>
                <a:gd name="T7" fmla="*/ 2147483647 h 175"/>
                <a:gd name="T8" fmla="*/ 2147483647 w 49"/>
                <a:gd name="T9" fmla="*/ 2147483647 h 175"/>
                <a:gd name="T10" fmla="*/ 0 w 49"/>
                <a:gd name="T11" fmla="*/ 2147483647 h 175"/>
                <a:gd name="T12" fmla="*/ 2147483647 w 49"/>
                <a:gd name="T13" fmla="*/ 0 h 175"/>
                <a:gd name="T14" fmla="*/ 2147483647 w 49"/>
                <a:gd name="T15" fmla="*/ 2147483647 h 175"/>
                <a:gd name="T16" fmla="*/ 0 w 49"/>
                <a:gd name="T17" fmla="*/ 2147483647 h 175"/>
                <a:gd name="T18" fmla="*/ 2147483647 w 49"/>
                <a:gd name="T19" fmla="*/ 2147483647 h 175"/>
                <a:gd name="T20" fmla="*/ 2147483647 w 49"/>
                <a:gd name="T21" fmla="*/ 2147483647 h 175"/>
                <a:gd name="T22" fmla="*/ 0 w 49"/>
                <a:gd name="T23" fmla="*/ 2147483647 h 175"/>
                <a:gd name="T24" fmla="*/ 2147483647 w 49"/>
                <a:gd name="T25" fmla="*/ 2147483647 h 1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9"/>
                <a:gd name="T40" fmla="*/ 0 h 175"/>
                <a:gd name="T41" fmla="*/ 49 w 49"/>
                <a:gd name="T42" fmla="*/ 175 h 17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9" h="175">
                  <a:moveTo>
                    <a:pt x="29" y="29"/>
                  </a:moveTo>
                  <a:lnTo>
                    <a:pt x="29" y="146"/>
                  </a:lnTo>
                  <a:lnTo>
                    <a:pt x="20" y="146"/>
                  </a:lnTo>
                  <a:lnTo>
                    <a:pt x="20" y="29"/>
                  </a:lnTo>
                  <a:lnTo>
                    <a:pt x="29" y="29"/>
                  </a:lnTo>
                  <a:close/>
                  <a:moveTo>
                    <a:pt x="0" y="35"/>
                  </a:moveTo>
                  <a:lnTo>
                    <a:pt x="25" y="0"/>
                  </a:lnTo>
                  <a:lnTo>
                    <a:pt x="49" y="35"/>
                  </a:lnTo>
                  <a:lnTo>
                    <a:pt x="0" y="35"/>
                  </a:lnTo>
                  <a:close/>
                  <a:moveTo>
                    <a:pt x="49" y="141"/>
                  </a:moveTo>
                  <a:lnTo>
                    <a:pt x="25" y="175"/>
                  </a:lnTo>
                  <a:lnTo>
                    <a:pt x="0" y="141"/>
                  </a:lnTo>
                  <a:lnTo>
                    <a:pt x="49" y="141"/>
                  </a:lnTo>
                  <a:close/>
                </a:path>
              </a:pathLst>
            </a:custGeom>
            <a:noFill/>
            <a:ln w="6350">
              <a:solidFill>
                <a:srgbClr val="000000"/>
              </a:solidFill>
              <a:round/>
              <a:headEnd/>
              <a:tailEnd/>
            </a:ln>
          </p:spPr>
          <p:txBody>
            <a:bodyPr/>
            <a:lstStyle/>
            <a:p>
              <a:endParaRPr lang="en-US"/>
            </a:p>
          </p:txBody>
        </p:sp>
        <p:sp>
          <p:nvSpPr>
            <p:cNvPr id="40022" name="Freeform 117"/>
            <p:cNvSpPr>
              <a:spLocks noEditPoints="1"/>
            </p:cNvSpPr>
            <p:nvPr/>
          </p:nvSpPr>
          <p:spPr bwMode="auto">
            <a:xfrm>
              <a:off x="8116812" y="5426075"/>
              <a:ext cx="74103" cy="277812"/>
            </a:xfrm>
            <a:custGeom>
              <a:avLst/>
              <a:gdLst>
                <a:gd name="T0" fmla="*/ 2147483647 w 48"/>
                <a:gd name="T1" fmla="*/ 2147483647 h 175"/>
                <a:gd name="T2" fmla="*/ 2147483647 w 48"/>
                <a:gd name="T3" fmla="*/ 2147483647 h 175"/>
                <a:gd name="T4" fmla="*/ 2147483647 w 48"/>
                <a:gd name="T5" fmla="*/ 2147483647 h 175"/>
                <a:gd name="T6" fmla="*/ 2147483647 w 48"/>
                <a:gd name="T7" fmla="*/ 2147483647 h 175"/>
                <a:gd name="T8" fmla="*/ 2147483647 w 48"/>
                <a:gd name="T9" fmla="*/ 2147483647 h 175"/>
                <a:gd name="T10" fmla="*/ 0 w 48"/>
                <a:gd name="T11" fmla="*/ 2147483647 h 175"/>
                <a:gd name="T12" fmla="*/ 2147483647 w 48"/>
                <a:gd name="T13" fmla="*/ 0 h 175"/>
                <a:gd name="T14" fmla="*/ 2147483647 w 48"/>
                <a:gd name="T15" fmla="*/ 2147483647 h 175"/>
                <a:gd name="T16" fmla="*/ 0 w 48"/>
                <a:gd name="T17" fmla="*/ 2147483647 h 175"/>
                <a:gd name="T18" fmla="*/ 2147483647 w 48"/>
                <a:gd name="T19" fmla="*/ 2147483647 h 175"/>
                <a:gd name="T20" fmla="*/ 2147483647 w 48"/>
                <a:gd name="T21" fmla="*/ 2147483647 h 175"/>
                <a:gd name="T22" fmla="*/ 0 w 48"/>
                <a:gd name="T23" fmla="*/ 2147483647 h 175"/>
                <a:gd name="T24" fmla="*/ 2147483647 w 48"/>
                <a:gd name="T25" fmla="*/ 2147483647 h 17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8"/>
                <a:gd name="T40" fmla="*/ 0 h 175"/>
                <a:gd name="T41" fmla="*/ 48 w 48"/>
                <a:gd name="T42" fmla="*/ 175 h 17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8" h="175">
                  <a:moveTo>
                    <a:pt x="28" y="29"/>
                  </a:moveTo>
                  <a:lnTo>
                    <a:pt x="28" y="146"/>
                  </a:lnTo>
                  <a:lnTo>
                    <a:pt x="20" y="146"/>
                  </a:lnTo>
                  <a:lnTo>
                    <a:pt x="20" y="29"/>
                  </a:lnTo>
                  <a:lnTo>
                    <a:pt x="28" y="29"/>
                  </a:lnTo>
                  <a:close/>
                  <a:moveTo>
                    <a:pt x="0" y="35"/>
                  </a:moveTo>
                  <a:lnTo>
                    <a:pt x="24" y="0"/>
                  </a:lnTo>
                  <a:lnTo>
                    <a:pt x="48" y="35"/>
                  </a:lnTo>
                  <a:lnTo>
                    <a:pt x="0" y="35"/>
                  </a:lnTo>
                  <a:close/>
                  <a:moveTo>
                    <a:pt x="48" y="141"/>
                  </a:moveTo>
                  <a:lnTo>
                    <a:pt x="24" y="175"/>
                  </a:lnTo>
                  <a:lnTo>
                    <a:pt x="0" y="141"/>
                  </a:lnTo>
                  <a:lnTo>
                    <a:pt x="48" y="141"/>
                  </a:lnTo>
                  <a:close/>
                </a:path>
              </a:pathLst>
            </a:custGeom>
            <a:noFill/>
            <a:ln w="6350">
              <a:solidFill>
                <a:srgbClr val="000000"/>
              </a:solidFill>
              <a:round/>
              <a:headEnd/>
              <a:tailEnd/>
            </a:ln>
          </p:spPr>
          <p:txBody>
            <a:bodyPr/>
            <a:lstStyle/>
            <a:p>
              <a:endParaRPr lang="en-US"/>
            </a:p>
          </p:txBody>
        </p:sp>
        <p:sp>
          <p:nvSpPr>
            <p:cNvPr id="40023" name="Rectangle 118"/>
            <p:cNvSpPr>
              <a:spLocks noChangeArrowheads="1"/>
            </p:cNvSpPr>
            <p:nvPr/>
          </p:nvSpPr>
          <p:spPr bwMode="auto">
            <a:xfrm>
              <a:off x="5412053" y="4762500"/>
              <a:ext cx="1071406" cy="663575"/>
            </a:xfrm>
            <a:prstGeom prst="rect">
              <a:avLst/>
            </a:prstGeom>
            <a:noFill/>
            <a:ln w="9525">
              <a:noFill/>
              <a:miter lim="800000"/>
              <a:headEnd/>
              <a:tailEnd/>
            </a:ln>
          </p:spPr>
          <p:txBody>
            <a:bodyPr/>
            <a:lstStyle/>
            <a:p>
              <a:endParaRPr lang="en-US"/>
            </a:p>
          </p:txBody>
        </p:sp>
        <p:sp>
          <p:nvSpPr>
            <p:cNvPr id="40024" name="Rectangle 119"/>
            <p:cNvSpPr>
              <a:spLocks noChangeArrowheads="1"/>
            </p:cNvSpPr>
            <p:nvPr/>
          </p:nvSpPr>
          <p:spPr bwMode="auto">
            <a:xfrm>
              <a:off x="3882824" y="4762500"/>
              <a:ext cx="1216657" cy="663575"/>
            </a:xfrm>
            <a:prstGeom prst="rect">
              <a:avLst/>
            </a:prstGeom>
            <a:solidFill>
              <a:srgbClr val="66FF33"/>
            </a:solidFill>
            <a:ln w="12700">
              <a:solidFill>
                <a:srgbClr val="000000"/>
              </a:solidFill>
              <a:miter lim="800000"/>
              <a:headEnd/>
              <a:tailEnd/>
            </a:ln>
          </p:spPr>
          <p:txBody>
            <a:bodyPr/>
            <a:lstStyle/>
            <a:p>
              <a:endParaRPr lang="en-US"/>
            </a:p>
          </p:txBody>
        </p:sp>
        <p:sp>
          <p:nvSpPr>
            <p:cNvPr id="40025" name="Rectangle 120"/>
            <p:cNvSpPr>
              <a:spLocks noChangeArrowheads="1"/>
            </p:cNvSpPr>
            <p:nvPr/>
          </p:nvSpPr>
          <p:spPr bwMode="auto">
            <a:xfrm>
              <a:off x="3927971" y="4859986"/>
              <a:ext cx="1076037" cy="430899"/>
            </a:xfrm>
            <a:prstGeom prst="rect">
              <a:avLst/>
            </a:prstGeom>
            <a:noFill/>
            <a:ln w="9525">
              <a:noFill/>
              <a:miter lim="800000"/>
              <a:headEnd/>
              <a:tailEnd/>
            </a:ln>
          </p:spPr>
          <p:txBody>
            <a:bodyPr lIns="0" tIns="0" rIns="0" bIns="0">
              <a:spAutoFit/>
            </a:bodyPr>
            <a:lstStyle/>
            <a:p>
              <a:pPr algn="ctr"/>
              <a:r>
                <a:rPr lang="en-US" sz="1400">
                  <a:solidFill>
                    <a:srgbClr val="000000"/>
                  </a:solidFill>
                </a:rPr>
                <a:t>Graduation</a:t>
              </a:r>
            </a:p>
            <a:p>
              <a:pPr algn="ctr"/>
              <a:r>
                <a:rPr lang="en-US" sz="1400">
                  <a:solidFill>
                    <a:srgbClr val="000000"/>
                  </a:solidFill>
                </a:rPr>
                <a:t>Time</a:t>
              </a:r>
              <a:endParaRPr lang="en-US" sz="1400"/>
            </a:p>
          </p:txBody>
        </p:sp>
        <p:sp>
          <p:nvSpPr>
            <p:cNvPr id="40026" name="Freeform 79"/>
            <p:cNvSpPr>
              <a:spLocks noEditPoints="1"/>
            </p:cNvSpPr>
            <p:nvPr/>
          </p:nvSpPr>
          <p:spPr bwMode="auto">
            <a:xfrm>
              <a:off x="7559947" y="2785015"/>
              <a:ext cx="231572" cy="63500"/>
            </a:xfrm>
            <a:custGeom>
              <a:avLst/>
              <a:gdLst>
                <a:gd name="T0" fmla="*/ 0 w 150"/>
                <a:gd name="T1" fmla="*/ 2147483647 h 40"/>
                <a:gd name="T2" fmla="*/ 2147483647 w 150"/>
                <a:gd name="T3" fmla="*/ 2147483647 h 40"/>
                <a:gd name="T4" fmla="*/ 2147483647 w 150"/>
                <a:gd name="T5" fmla="*/ 2147483647 h 40"/>
                <a:gd name="T6" fmla="*/ 0 w 150"/>
                <a:gd name="T7" fmla="*/ 2147483647 h 40"/>
                <a:gd name="T8" fmla="*/ 0 w 150"/>
                <a:gd name="T9" fmla="*/ 2147483647 h 40"/>
                <a:gd name="T10" fmla="*/ 2147483647 w 150"/>
                <a:gd name="T11" fmla="*/ 0 h 40"/>
                <a:gd name="T12" fmla="*/ 2147483647 w 150"/>
                <a:gd name="T13" fmla="*/ 2147483647 h 40"/>
                <a:gd name="T14" fmla="*/ 2147483647 w 150"/>
                <a:gd name="T15" fmla="*/ 2147483647 h 40"/>
                <a:gd name="T16" fmla="*/ 2147483647 w 150"/>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0"/>
                <a:gd name="T28" fmla="*/ 0 h 40"/>
                <a:gd name="T29" fmla="*/ 150 w 150"/>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0" h="40">
                  <a:moveTo>
                    <a:pt x="0" y="11"/>
                  </a:moveTo>
                  <a:lnTo>
                    <a:pt x="101" y="11"/>
                  </a:lnTo>
                  <a:lnTo>
                    <a:pt x="101" y="26"/>
                  </a:lnTo>
                  <a:lnTo>
                    <a:pt x="0" y="26"/>
                  </a:lnTo>
                  <a:lnTo>
                    <a:pt x="0" y="11"/>
                  </a:lnTo>
                  <a:close/>
                  <a:moveTo>
                    <a:pt x="93" y="0"/>
                  </a:moveTo>
                  <a:lnTo>
                    <a:pt x="150" y="20"/>
                  </a:lnTo>
                  <a:lnTo>
                    <a:pt x="93" y="40"/>
                  </a:lnTo>
                  <a:lnTo>
                    <a:pt x="93" y="0"/>
                  </a:lnTo>
                  <a:close/>
                </a:path>
              </a:pathLst>
            </a:custGeom>
            <a:noFill/>
            <a:ln w="6350">
              <a:solidFill>
                <a:srgbClr val="000000"/>
              </a:solidFill>
              <a:round/>
              <a:headEnd/>
              <a:tailEnd/>
            </a:ln>
          </p:spPr>
          <p:txBody>
            <a:bodyPr/>
            <a:lstStyle/>
            <a:p>
              <a:endParaRPr lang="en-US"/>
            </a:p>
          </p:txBody>
        </p:sp>
        <p:sp>
          <p:nvSpPr>
            <p:cNvPr id="40027" name="Freeform 80"/>
            <p:cNvSpPr>
              <a:spLocks noEditPoints="1"/>
            </p:cNvSpPr>
            <p:nvPr/>
          </p:nvSpPr>
          <p:spPr bwMode="auto">
            <a:xfrm>
              <a:off x="7559947" y="3448590"/>
              <a:ext cx="231572" cy="63500"/>
            </a:xfrm>
            <a:custGeom>
              <a:avLst/>
              <a:gdLst>
                <a:gd name="T0" fmla="*/ 0 w 150"/>
                <a:gd name="T1" fmla="*/ 2147483647 h 40"/>
                <a:gd name="T2" fmla="*/ 2147483647 w 150"/>
                <a:gd name="T3" fmla="*/ 2147483647 h 40"/>
                <a:gd name="T4" fmla="*/ 2147483647 w 150"/>
                <a:gd name="T5" fmla="*/ 2147483647 h 40"/>
                <a:gd name="T6" fmla="*/ 0 w 150"/>
                <a:gd name="T7" fmla="*/ 2147483647 h 40"/>
                <a:gd name="T8" fmla="*/ 0 w 150"/>
                <a:gd name="T9" fmla="*/ 2147483647 h 40"/>
                <a:gd name="T10" fmla="*/ 2147483647 w 150"/>
                <a:gd name="T11" fmla="*/ 0 h 40"/>
                <a:gd name="T12" fmla="*/ 2147483647 w 150"/>
                <a:gd name="T13" fmla="*/ 2147483647 h 40"/>
                <a:gd name="T14" fmla="*/ 2147483647 w 150"/>
                <a:gd name="T15" fmla="*/ 2147483647 h 40"/>
                <a:gd name="T16" fmla="*/ 2147483647 w 150"/>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0"/>
                <a:gd name="T28" fmla="*/ 0 h 40"/>
                <a:gd name="T29" fmla="*/ 150 w 150"/>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0" h="40">
                  <a:moveTo>
                    <a:pt x="0" y="15"/>
                  </a:moveTo>
                  <a:lnTo>
                    <a:pt x="101" y="15"/>
                  </a:lnTo>
                  <a:lnTo>
                    <a:pt x="101" y="26"/>
                  </a:lnTo>
                  <a:lnTo>
                    <a:pt x="0" y="26"/>
                  </a:lnTo>
                  <a:lnTo>
                    <a:pt x="0" y="15"/>
                  </a:lnTo>
                  <a:close/>
                  <a:moveTo>
                    <a:pt x="93" y="0"/>
                  </a:moveTo>
                  <a:lnTo>
                    <a:pt x="150" y="20"/>
                  </a:lnTo>
                  <a:lnTo>
                    <a:pt x="93" y="40"/>
                  </a:lnTo>
                  <a:lnTo>
                    <a:pt x="93" y="0"/>
                  </a:lnTo>
                  <a:close/>
                </a:path>
              </a:pathLst>
            </a:custGeom>
            <a:noFill/>
            <a:ln w="6350">
              <a:solidFill>
                <a:srgbClr val="000000"/>
              </a:solidFill>
              <a:round/>
              <a:headEnd/>
              <a:tailEnd/>
            </a:ln>
          </p:spPr>
          <p:txBody>
            <a:bodyPr/>
            <a:lstStyle/>
            <a:p>
              <a:endParaRPr lang="en-US"/>
            </a:p>
          </p:txBody>
        </p:sp>
        <p:sp>
          <p:nvSpPr>
            <p:cNvPr id="40028" name="Freeform 81"/>
            <p:cNvSpPr>
              <a:spLocks noEditPoints="1"/>
            </p:cNvSpPr>
            <p:nvPr/>
          </p:nvSpPr>
          <p:spPr bwMode="auto">
            <a:xfrm>
              <a:off x="7559947" y="4113752"/>
              <a:ext cx="231572" cy="63500"/>
            </a:xfrm>
            <a:custGeom>
              <a:avLst/>
              <a:gdLst>
                <a:gd name="T0" fmla="*/ 0 w 150"/>
                <a:gd name="T1" fmla="*/ 2147483647 h 40"/>
                <a:gd name="T2" fmla="*/ 2147483647 w 150"/>
                <a:gd name="T3" fmla="*/ 2147483647 h 40"/>
                <a:gd name="T4" fmla="*/ 2147483647 w 150"/>
                <a:gd name="T5" fmla="*/ 2147483647 h 40"/>
                <a:gd name="T6" fmla="*/ 0 w 150"/>
                <a:gd name="T7" fmla="*/ 2147483647 h 40"/>
                <a:gd name="T8" fmla="*/ 0 w 150"/>
                <a:gd name="T9" fmla="*/ 2147483647 h 40"/>
                <a:gd name="T10" fmla="*/ 2147483647 w 150"/>
                <a:gd name="T11" fmla="*/ 0 h 40"/>
                <a:gd name="T12" fmla="*/ 2147483647 w 150"/>
                <a:gd name="T13" fmla="*/ 2147483647 h 40"/>
                <a:gd name="T14" fmla="*/ 2147483647 w 150"/>
                <a:gd name="T15" fmla="*/ 2147483647 h 40"/>
                <a:gd name="T16" fmla="*/ 2147483647 w 150"/>
                <a:gd name="T17" fmla="*/ 0 h 4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0"/>
                <a:gd name="T28" fmla="*/ 0 h 40"/>
                <a:gd name="T29" fmla="*/ 150 w 150"/>
                <a:gd name="T30" fmla="*/ 40 h 4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0" h="40">
                  <a:moveTo>
                    <a:pt x="0" y="14"/>
                  </a:moveTo>
                  <a:lnTo>
                    <a:pt x="101" y="14"/>
                  </a:lnTo>
                  <a:lnTo>
                    <a:pt x="101" y="25"/>
                  </a:lnTo>
                  <a:lnTo>
                    <a:pt x="0" y="25"/>
                  </a:lnTo>
                  <a:lnTo>
                    <a:pt x="0" y="14"/>
                  </a:lnTo>
                  <a:close/>
                  <a:moveTo>
                    <a:pt x="93" y="0"/>
                  </a:moveTo>
                  <a:lnTo>
                    <a:pt x="150" y="20"/>
                  </a:lnTo>
                  <a:lnTo>
                    <a:pt x="93" y="40"/>
                  </a:lnTo>
                  <a:lnTo>
                    <a:pt x="93" y="0"/>
                  </a:lnTo>
                  <a:close/>
                </a:path>
              </a:pathLst>
            </a:custGeom>
            <a:noFill/>
            <a:ln w="6350">
              <a:solidFill>
                <a:srgbClr val="000000"/>
              </a:solidFill>
              <a:round/>
              <a:headEnd/>
              <a:tailEnd/>
            </a:ln>
          </p:spPr>
          <p:txBody>
            <a:bodyPr/>
            <a:lstStyle/>
            <a:p>
              <a:endParaRPr lang="en-US"/>
            </a:p>
          </p:txBody>
        </p:sp>
        <p:sp>
          <p:nvSpPr>
            <p:cNvPr id="40029" name="Freeform 82"/>
            <p:cNvSpPr>
              <a:spLocks noEditPoints="1"/>
            </p:cNvSpPr>
            <p:nvPr/>
          </p:nvSpPr>
          <p:spPr bwMode="auto">
            <a:xfrm>
              <a:off x="7559947" y="4945602"/>
              <a:ext cx="231572" cy="58737"/>
            </a:xfrm>
            <a:custGeom>
              <a:avLst/>
              <a:gdLst>
                <a:gd name="T0" fmla="*/ 0 w 150"/>
                <a:gd name="T1" fmla="*/ 2147483647 h 37"/>
                <a:gd name="T2" fmla="*/ 2147483647 w 150"/>
                <a:gd name="T3" fmla="*/ 2147483647 h 37"/>
                <a:gd name="T4" fmla="*/ 2147483647 w 150"/>
                <a:gd name="T5" fmla="*/ 2147483647 h 37"/>
                <a:gd name="T6" fmla="*/ 0 w 150"/>
                <a:gd name="T7" fmla="*/ 2147483647 h 37"/>
                <a:gd name="T8" fmla="*/ 0 w 150"/>
                <a:gd name="T9" fmla="*/ 2147483647 h 37"/>
                <a:gd name="T10" fmla="*/ 2147483647 w 150"/>
                <a:gd name="T11" fmla="*/ 0 h 37"/>
                <a:gd name="T12" fmla="*/ 2147483647 w 150"/>
                <a:gd name="T13" fmla="*/ 2147483647 h 37"/>
                <a:gd name="T14" fmla="*/ 2147483647 w 150"/>
                <a:gd name="T15" fmla="*/ 2147483647 h 37"/>
                <a:gd name="T16" fmla="*/ 2147483647 w 150"/>
                <a:gd name="T17" fmla="*/ 0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50"/>
                <a:gd name="T28" fmla="*/ 0 h 37"/>
                <a:gd name="T29" fmla="*/ 150 w 150"/>
                <a:gd name="T30" fmla="*/ 37 h 3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50" h="37">
                  <a:moveTo>
                    <a:pt x="0" y="12"/>
                  </a:moveTo>
                  <a:lnTo>
                    <a:pt x="101" y="12"/>
                  </a:lnTo>
                  <a:lnTo>
                    <a:pt x="101" y="26"/>
                  </a:lnTo>
                  <a:lnTo>
                    <a:pt x="0" y="26"/>
                  </a:lnTo>
                  <a:lnTo>
                    <a:pt x="0" y="12"/>
                  </a:lnTo>
                  <a:close/>
                  <a:moveTo>
                    <a:pt x="93" y="0"/>
                  </a:moveTo>
                  <a:lnTo>
                    <a:pt x="150" y="20"/>
                  </a:lnTo>
                  <a:lnTo>
                    <a:pt x="93" y="37"/>
                  </a:lnTo>
                  <a:lnTo>
                    <a:pt x="93" y="0"/>
                  </a:lnTo>
                  <a:close/>
                </a:path>
              </a:pathLst>
            </a:custGeom>
            <a:noFill/>
            <a:ln w="6350">
              <a:solidFill>
                <a:srgbClr val="000000"/>
              </a:solidFill>
              <a:round/>
              <a:headEnd/>
              <a:tailEnd/>
            </a:ln>
          </p:spPr>
          <p:txBody>
            <a:bodyPr/>
            <a:lstStyle/>
            <a:p>
              <a:endParaRPr lang="en-US"/>
            </a:p>
          </p:txBody>
        </p:sp>
        <p:sp>
          <p:nvSpPr>
            <p:cNvPr id="40030" name="Rectangle 76"/>
            <p:cNvSpPr>
              <a:spLocks noChangeArrowheads="1"/>
            </p:cNvSpPr>
            <p:nvPr/>
          </p:nvSpPr>
          <p:spPr bwMode="auto">
            <a:xfrm>
              <a:off x="6448888" y="4763980"/>
              <a:ext cx="1109708" cy="663575"/>
            </a:xfrm>
            <a:prstGeom prst="rect">
              <a:avLst/>
            </a:prstGeom>
            <a:solidFill>
              <a:srgbClr val="66FF33"/>
            </a:solidFill>
            <a:ln w="12700">
              <a:solidFill>
                <a:srgbClr val="000000"/>
              </a:solidFill>
              <a:miter lim="800000"/>
              <a:headEnd/>
              <a:tailEnd/>
            </a:ln>
          </p:spPr>
          <p:txBody>
            <a:bodyPr/>
            <a:lstStyle/>
            <a:p>
              <a:endParaRPr lang="en-US"/>
            </a:p>
          </p:txBody>
        </p:sp>
        <p:sp>
          <p:nvSpPr>
            <p:cNvPr id="40031" name="Rectangle 77"/>
            <p:cNvSpPr>
              <a:spLocks noChangeArrowheads="1"/>
            </p:cNvSpPr>
            <p:nvPr/>
          </p:nvSpPr>
          <p:spPr bwMode="auto">
            <a:xfrm>
              <a:off x="6625185" y="4973822"/>
              <a:ext cx="766236" cy="215450"/>
            </a:xfrm>
            <a:prstGeom prst="rect">
              <a:avLst/>
            </a:prstGeom>
            <a:noFill/>
            <a:ln w="9525">
              <a:noFill/>
              <a:miter lim="800000"/>
              <a:headEnd/>
              <a:tailEnd/>
            </a:ln>
          </p:spPr>
          <p:txBody>
            <a:bodyPr wrap="none" lIns="0" tIns="0" rIns="0" bIns="0">
              <a:spAutoFit/>
            </a:bodyPr>
            <a:lstStyle/>
            <a:p>
              <a:pPr algn="ctr"/>
              <a:r>
                <a:rPr lang="en-US" sz="1400">
                  <a:solidFill>
                    <a:srgbClr val="FF0000"/>
                  </a:solidFill>
                </a:rPr>
                <a:t>Research</a:t>
              </a:r>
            </a:p>
          </p:txBody>
        </p:sp>
        <p:sp>
          <p:nvSpPr>
            <p:cNvPr id="40032" name="Rectangle 15"/>
            <p:cNvSpPr>
              <a:spLocks noChangeArrowheads="1"/>
            </p:cNvSpPr>
            <p:nvPr/>
          </p:nvSpPr>
          <p:spPr bwMode="auto">
            <a:xfrm>
              <a:off x="1752600" y="2527212"/>
              <a:ext cx="1264382" cy="444588"/>
            </a:xfrm>
            <a:prstGeom prst="rect">
              <a:avLst/>
            </a:prstGeom>
            <a:noFill/>
            <a:ln w="9525">
              <a:noFill/>
              <a:miter lim="800000"/>
              <a:headEnd/>
              <a:tailEnd/>
            </a:ln>
          </p:spPr>
          <p:txBody>
            <a:bodyPr lIns="0" tIns="0" rIns="0" bIns="0">
              <a:spAutoFit/>
            </a:bodyPr>
            <a:lstStyle/>
            <a:p>
              <a:pPr algn="ctr"/>
              <a:r>
                <a:rPr lang="en-US" sz="1400">
                  <a:solidFill>
                    <a:srgbClr val="000000"/>
                  </a:solidFill>
                </a:rPr>
                <a:t>2. Programme</a:t>
              </a:r>
              <a:br>
                <a:rPr lang="en-US" sz="1400">
                  <a:solidFill>
                    <a:srgbClr val="000000"/>
                  </a:solidFill>
                </a:rPr>
              </a:br>
              <a:r>
                <a:rPr lang="en-US" sz="1400">
                  <a:solidFill>
                    <a:srgbClr val="000000"/>
                  </a:solidFill>
                </a:rPr>
                <a:t>Specification</a:t>
              </a:r>
              <a:endParaRPr lang="en-US" sz="1400"/>
            </a:p>
          </p:txBody>
        </p:sp>
        <p:sp>
          <p:nvSpPr>
            <p:cNvPr id="40033" name="Rectangle 28"/>
            <p:cNvSpPr>
              <a:spLocks noChangeArrowheads="1"/>
            </p:cNvSpPr>
            <p:nvPr/>
          </p:nvSpPr>
          <p:spPr bwMode="auto">
            <a:xfrm>
              <a:off x="6429425" y="2708275"/>
              <a:ext cx="980321" cy="222294"/>
            </a:xfrm>
            <a:prstGeom prst="rect">
              <a:avLst/>
            </a:prstGeom>
            <a:noFill/>
            <a:ln w="9525">
              <a:noFill/>
              <a:miter lim="800000"/>
              <a:headEnd/>
              <a:tailEnd/>
            </a:ln>
          </p:spPr>
          <p:txBody>
            <a:bodyPr lIns="0" tIns="0" rIns="0" bIns="0">
              <a:spAutoFit/>
            </a:bodyPr>
            <a:lstStyle/>
            <a:p>
              <a:pPr algn="ctr"/>
              <a:r>
                <a:rPr lang="en-US" sz="1400">
                  <a:solidFill>
                    <a:srgbClr val="000000"/>
                  </a:solidFill>
                </a:rPr>
                <a:t>Assessment</a:t>
              </a:r>
              <a:endParaRPr lang="en-US" sz="1400"/>
            </a:p>
          </p:txBody>
        </p:sp>
        <p:sp>
          <p:nvSpPr>
            <p:cNvPr id="40034" name="Rectangle 27"/>
            <p:cNvSpPr>
              <a:spLocks noChangeArrowheads="1"/>
            </p:cNvSpPr>
            <p:nvPr/>
          </p:nvSpPr>
          <p:spPr bwMode="auto">
            <a:xfrm>
              <a:off x="6386198" y="2506663"/>
              <a:ext cx="1006566" cy="222294"/>
            </a:xfrm>
            <a:prstGeom prst="rect">
              <a:avLst/>
            </a:prstGeom>
            <a:noFill/>
            <a:ln w="9525">
              <a:noFill/>
              <a:miter lim="800000"/>
              <a:headEnd/>
              <a:tailEnd/>
            </a:ln>
          </p:spPr>
          <p:txBody>
            <a:bodyPr lIns="0" tIns="0" rIns="0" bIns="0">
              <a:spAutoFit/>
            </a:bodyPr>
            <a:lstStyle/>
            <a:p>
              <a:pPr algn="ctr"/>
              <a:r>
                <a:rPr lang="en-US" sz="1400">
                  <a:solidFill>
                    <a:srgbClr val="000000"/>
                  </a:solidFill>
                </a:rPr>
                <a:t>5. Student</a:t>
              </a:r>
              <a:endParaRPr lang="en-US" sz="1400"/>
            </a:p>
          </p:txBody>
        </p:sp>
        <p:sp>
          <p:nvSpPr>
            <p:cNvPr id="40035" name="Rectangle 19"/>
            <p:cNvSpPr>
              <a:spLocks noChangeArrowheads="1"/>
            </p:cNvSpPr>
            <p:nvPr/>
          </p:nvSpPr>
          <p:spPr bwMode="auto">
            <a:xfrm>
              <a:off x="3048000" y="2411413"/>
              <a:ext cx="1315328" cy="666882"/>
            </a:xfrm>
            <a:prstGeom prst="rect">
              <a:avLst/>
            </a:prstGeom>
            <a:noFill/>
            <a:ln w="9525">
              <a:noFill/>
              <a:miter lim="800000"/>
              <a:headEnd/>
              <a:tailEnd/>
            </a:ln>
          </p:spPr>
          <p:txBody>
            <a:bodyPr lIns="0" tIns="0" rIns="0" bIns="0">
              <a:spAutoFit/>
            </a:bodyPr>
            <a:lstStyle/>
            <a:p>
              <a:pPr algn="ctr"/>
              <a:r>
                <a:rPr lang="en-US" sz="1400">
                  <a:solidFill>
                    <a:srgbClr val="FF0000"/>
                  </a:solidFill>
                </a:rPr>
                <a:t>3. Programme Structure &amp; Content</a:t>
              </a:r>
            </a:p>
          </p:txBody>
        </p:sp>
        <p:sp>
          <p:nvSpPr>
            <p:cNvPr id="195" name="Rectangle 194"/>
            <p:cNvSpPr/>
            <p:nvPr/>
          </p:nvSpPr>
          <p:spPr>
            <a:xfrm>
              <a:off x="1524000" y="5054025"/>
              <a:ext cx="595035" cy="584775"/>
            </a:xfrm>
            <a:prstGeom prst="rect">
              <a:avLst/>
            </a:prstGeom>
            <a:noFill/>
          </p:spPr>
          <p:txBody>
            <a:bodyPr wrap="none">
              <a:spAutoFit/>
            </a:bodyPr>
            <a:lstStyle/>
            <a:p>
              <a:pPr algn="ctr">
                <a:defRPr/>
              </a:pPr>
              <a:r>
                <a:rPr lang="en-US" sz="3200" b="1" dirty="0">
                  <a:ln w="18000">
                    <a:solidFill>
                      <a:schemeClr val="accent2">
                        <a:satMod val="140000"/>
                      </a:schemeClr>
                    </a:solidFill>
                    <a:prstDash val="solid"/>
                    <a:miter lim="800000"/>
                  </a:ln>
                  <a:solidFill>
                    <a:schemeClr val="accent2">
                      <a:lumMod val="60000"/>
                      <a:lumOff val="40000"/>
                    </a:schemeClr>
                  </a:solidFill>
                  <a:effectLst>
                    <a:outerShdw blurRad="50800" dist="38100" dir="5400000" algn="t" rotWithShape="0">
                      <a:prstClr val="black">
                        <a:alpha val="40000"/>
                      </a:prstClr>
                    </a:outerShdw>
                  </a:effectLst>
                </a:rPr>
                <a:t>14</a:t>
              </a:r>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p:txBody>
          <a:bodyPr/>
          <a:lstStyle/>
          <a:p>
            <a:r>
              <a:rPr lang="en-US" smtClean="0"/>
              <a:t>REGULAR CONCEPTS</a:t>
            </a:r>
          </a:p>
        </p:txBody>
      </p:sp>
      <p:sp>
        <p:nvSpPr>
          <p:cNvPr id="41986" name="Rectangle 3"/>
          <p:cNvSpPr>
            <a:spLocks noGrp="1" noChangeArrowheads="1"/>
          </p:cNvSpPr>
          <p:nvPr>
            <p:ph type="body" idx="1"/>
          </p:nvPr>
        </p:nvSpPr>
        <p:spPr/>
        <p:txBody>
          <a:bodyPr/>
          <a:lstStyle/>
          <a:p>
            <a:pPr>
              <a:lnSpc>
                <a:spcPct val="80000"/>
              </a:lnSpc>
            </a:pPr>
            <a:r>
              <a:rPr lang="en-US" sz="1800" b="1" smtClean="0"/>
              <a:t>BỘ 15 TIÊU CHUẨN CỦA AUN- </a:t>
            </a:r>
            <a:r>
              <a:rPr lang="en-US" sz="2400" b="1" smtClean="0">
                <a:solidFill>
                  <a:schemeClr val="hlink"/>
                </a:solidFill>
              </a:rPr>
              <a:t>Criteria&lt; Standards</a:t>
            </a:r>
          </a:p>
          <a:p>
            <a:pPr>
              <a:lnSpc>
                <a:spcPct val="80000"/>
              </a:lnSpc>
            </a:pPr>
            <a:r>
              <a:rPr lang="en-US" sz="1800" b="1" smtClean="0"/>
              <a:t>Tiêu chuẩn 1. Kết quả học tập mong đợi</a:t>
            </a:r>
          </a:p>
          <a:p>
            <a:pPr>
              <a:lnSpc>
                <a:spcPct val="80000"/>
              </a:lnSpc>
            </a:pPr>
            <a:r>
              <a:rPr lang="en-US" sz="1800" b="1" smtClean="0"/>
              <a:t>Các tiêu chí (03)/ </a:t>
            </a:r>
            <a:r>
              <a:rPr lang="en-US" sz="2400" b="1" smtClean="0">
                <a:solidFill>
                  <a:srgbClr val="0033CC"/>
                </a:solidFill>
              </a:rPr>
              <a:t>aspects&lt; Criteria:</a:t>
            </a:r>
            <a:endParaRPr lang="en-US" sz="2400" i="1" smtClean="0">
              <a:solidFill>
                <a:srgbClr val="0033CC"/>
              </a:solidFill>
            </a:endParaRPr>
          </a:p>
          <a:p>
            <a:pPr>
              <a:lnSpc>
                <a:spcPct val="80000"/>
              </a:lnSpc>
            </a:pPr>
            <a:r>
              <a:rPr lang="en-US" sz="1800" i="1" smtClean="0"/>
              <a:t>1. Chương trình đào tạo được xây dựng nhằm thúc đẩy hoạt động học tập, việc học phương pháp học tập và tạo cho sinh viên thói quen học tập suốt đời (ví dụ: tìm hiểu mang tính phê phán, phát triển các kỹ năng học tập và xử lý thông tin, sẵn sàng thử nghiệm và vận dụng các ý tưởng mới.)</a:t>
            </a:r>
          </a:p>
          <a:p>
            <a:pPr>
              <a:lnSpc>
                <a:spcPct val="80000"/>
              </a:lnSpc>
            </a:pPr>
            <a:r>
              <a:rPr lang="en-US" sz="1800" i="1" smtClean="0"/>
              <a:t>2. Chương trình đào tạo rèn luyện cho sinh viên tốt nghiệp khả năng thực hiện các hoạt động nghiên cứu chuyên sâu, phát triển nhân cách của họ, có quan điểm học thuật và có năng lực trong lĩnh vực chuyên môn. Sinh viên tốt nghiệp cần có các kỹ năng có thể chuyển đổi, kỹ năng lãnh đạo, biết hướng tới thị trường việc làm cũng như phát triển nghề nghiệp.(1.9)</a:t>
            </a:r>
          </a:p>
          <a:p>
            <a:pPr>
              <a:lnSpc>
                <a:spcPct val="80000"/>
              </a:lnSpc>
            </a:pPr>
            <a:r>
              <a:rPr lang="en-US" sz="1800" i="1" smtClean="0"/>
              <a:t>3. Chương trình đào tạo cần nêu rõ kết quả học tập mong đợi, phản ánh được yêu cầu và nhu cầu của tất cả các đối tượng có liên quan. (1.2)</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type="title"/>
          </p:nvPr>
        </p:nvSpPr>
        <p:spPr>
          <a:xfrm>
            <a:off x="2743200" y="228600"/>
            <a:ext cx="4273550" cy="1143000"/>
          </a:xfrm>
        </p:spPr>
        <p:txBody>
          <a:bodyPr/>
          <a:lstStyle/>
          <a:p>
            <a:pPr algn="l"/>
            <a:r>
              <a:rPr lang="en-GB" sz="3200" smtClean="0"/>
              <a:t>Learning Outcomes</a:t>
            </a:r>
            <a:endParaRPr lang="en-US" sz="3200" smtClean="0"/>
          </a:p>
        </p:txBody>
      </p:sp>
      <p:sp>
        <p:nvSpPr>
          <p:cNvPr id="43010" name="Rectangle 3"/>
          <p:cNvSpPr>
            <a:spLocks noGrp="1" noChangeArrowheads="1"/>
          </p:cNvSpPr>
          <p:nvPr>
            <p:ph idx="1"/>
          </p:nvPr>
        </p:nvSpPr>
        <p:spPr>
          <a:xfrm>
            <a:off x="381000" y="1300163"/>
            <a:ext cx="7770813" cy="5230812"/>
          </a:xfrm>
        </p:spPr>
        <p:txBody>
          <a:bodyPr/>
          <a:lstStyle/>
          <a:p>
            <a:pPr>
              <a:buFontTx/>
              <a:buNone/>
            </a:pPr>
            <a:endParaRPr lang="en-US" sz="2800" smtClean="0">
              <a:solidFill>
                <a:srgbClr val="0033CC"/>
              </a:solidFill>
            </a:endParaRPr>
          </a:p>
          <a:p>
            <a:pPr>
              <a:buFontTx/>
              <a:buNone/>
            </a:pPr>
            <a:r>
              <a:rPr lang="en-US" sz="2800" smtClean="0">
                <a:solidFill>
                  <a:srgbClr val="0033CC"/>
                </a:solidFill>
              </a:rPr>
              <a:t>At the end of the workshop, participants will learn to:</a:t>
            </a:r>
          </a:p>
          <a:p>
            <a:r>
              <a:rPr lang="en-US" sz="2800" smtClean="0">
                <a:solidFill>
                  <a:srgbClr val="0033CC"/>
                </a:solidFill>
              </a:rPr>
              <a:t>Understand the AUN-QA criteria at programme levels;</a:t>
            </a:r>
          </a:p>
          <a:p>
            <a:r>
              <a:rPr lang="en-US" sz="2800" smtClean="0">
                <a:solidFill>
                  <a:srgbClr val="0033CC"/>
                </a:solidFill>
              </a:rPr>
              <a:t>Interpret the AUN-QA criteria for programme level;</a:t>
            </a:r>
          </a:p>
          <a:p>
            <a:r>
              <a:rPr lang="en-US" sz="2800" smtClean="0">
                <a:solidFill>
                  <a:srgbClr val="0033CC"/>
                </a:solidFill>
              </a:rPr>
              <a:t>Apply the PDCA approach to Self-assessment at programme level;</a:t>
            </a:r>
          </a:p>
          <a:p>
            <a:r>
              <a:rPr lang="en-US" sz="2800" smtClean="0">
                <a:solidFill>
                  <a:srgbClr val="0033CC"/>
                </a:solidFill>
              </a:rPr>
              <a:t>Understand the requirements of Self-Assessment Report (SAR);</a:t>
            </a:r>
          </a:p>
          <a:p>
            <a:endParaRPr lang="en-US" sz="3600" smtClean="0">
              <a:solidFill>
                <a:srgbClr val="0033CC"/>
              </a:solidFill>
            </a:endParaRPr>
          </a:p>
        </p:txBody>
      </p:sp>
      <p:sp>
        <p:nvSpPr>
          <p:cNvPr id="43011" name="Slide Number Placeholder 5"/>
          <p:cNvSpPr txBox="1">
            <a:spLocks/>
          </p:cNvSpPr>
          <p:nvPr/>
        </p:nvSpPr>
        <p:spPr bwMode="auto">
          <a:xfrm>
            <a:off x="3432175" y="6607175"/>
            <a:ext cx="2133600" cy="250825"/>
          </a:xfrm>
          <a:prstGeom prst="rect">
            <a:avLst/>
          </a:prstGeom>
          <a:noFill/>
          <a:ln w="9525">
            <a:noFill/>
            <a:miter lim="800000"/>
            <a:headEnd/>
            <a:tailEnd/>
          </a:ln>
        </p:spPr>
        <p:txBody>
          <a:bodyPr/>
          <a:lstStyle/>
          <a:p>
            <a:pPr algn="ctr"/>
            <a:fld id="{CF624357-B5EF-46BD-886F-C6C860DBF93E}" type="slidenum">
              <a:rPr lang="en-US" sz="1400">
                <a:solidFill>
                  <a:schemeClr val="bg1"/>
                </a:solidFill>
                <a:ea typeface="Arial Unicode MS" pitchFamily="34" charset="-128"/>
                <a:cs typeface="Arial Unicode MS" pitchFamily="34" charset="-128"/>
              </a:rPr>
              <a:pPr algn="ctr"/>
              <a:t>18</a:t>
            </a:fld>
            <a:endParaRPr lang="en-US" sz="1400">
              <a:solidFill>
                <a:schemeClr val="bg1"/>
              </a:solidFill>
              <a:ea typeface="Arial Unicode MS" pitchFamily="34" charset="-128"/>
              <a:cs typeface="Arial Unicode MS" pitchFamily="34" charset="-128"/>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ChangeArrowheads="1"/>
          </p:cNvSpPr>
          <p:nvPr>
            <p:ph type="title"/>
          </p:nvPr>
        </p:nvSpPr>
        <p:spPr>
          <a:xfrm>
            <a:off x="1905000" y="228600"/>
            <a:ext cx="5867400" cy="1143000"/>
          </a:xfrm>
        </p:spPr>
        <p:txBody>
          <a:bodyPr/>
          <a:lstStyle/>
          <a:p>
            <a:pPr algn="l"/>
            <a:r>
              <a:rPr lang="en-GB" sz="4000" smtClean="0"/>
              <a:t>Learning Outcomes</a:t>
            </a:r>
            <a:endParaRPr lang="en-US" sz="4000" smtClean="0"/>
          </a:p>
        </p:txBody>
      </p:sp>
      <p:sp>
        <p:nvSpPr>
          <p:cNvPr id="45058" name="Rectangle 3"/>
          <p:cNvSpPr>
            <a:spLocks noGrp="1" noChangeArrowheads="1"/>
          </p:cNvSpPr>
          <p:nvPr>
            <p:ph idx="1"/>
          </p:nvPr>
        </p:nvSpPr>
        <p:spPr>
          <a:xfrm>
            <a:off x="381000" y="1300163"/>
            <a:ext cx="7770813" cy="5230812"/>
          </a:xfrm>
        </p:spPr>
        <p:txBody>
          <a:bodyPr/>
          <a:lstStyle/>
          <a:p>
            <a:endParaRPr lang="en-US" sz="2800" smtClean="0">
              <a:solidFill>
                <a:srgbClr val="0033CC"/>
              </a:solidFill>
            </a:endParaRPr>
          </a:p>
          <a:p>
            <a:r>
              <a:rPr lang="en-US" sz="2800" smtClean="0">
                <a:solidFill>
                  <a:srgbClr val="0033CC"/>
                </a:solidFill>
              </a:rPr>
              <a:t>Apply the technique for writing SAR; and</a:t>
            </a:r>
          </a:p>
          <a:p>
            <a:r>
              <a:rPr lang="en-US" sz="2800" smtClean="0">
                <a:solidFill>
                  <a:srgbClr val="0033CC"/>
                </a:solidFill>
              </a:rPr>
              <a:t>Appreciate the AUN-QA quality assessment process</a:t>
            </a:r>
          </a:p>
          <a:p>
            <a:r>
              <a:rPr lang="en-US" sz="2800" smtClean="0">
                <a:solidFill>
                  <a:srgbClr val="0033CC"/>
                </a:solidFill>
              </a:rPr>
              <a:t>Apply the PDCA approach to Self-assessment at programme level;</a:t>
            </a:r>
          </a:p>
          <a:p>
            <a:r>
              <a:rPr lang="en-US" sz="2800" smtClean="0">
                <a:solidFill>
                  <a:srgbClr val="0033CC"/>
                </a:solidFill>
              </a:rPr>
              <a:t>Understand the requirements of Self-Assessment Report (SAR);</a:t>
            </a:r>
          </a:p>
        </p:txBody>
      </p:sp>
      <p:sp>
        <p:nvSpPr>
          <p:cNvPr id="45059" name="Slide Number Placeholder 5"/>
          <p:cNvSpPr txBox="1">
            <a:spLocks/>
          </p:cNvSpPr>
          <p:nvPr/>
        </p:nvSpPr>
        <p:spPr bwMode="auto">
          <a:xfrm>
            <a:off x="3432175" y="6607175"/>
            <a:ext cx="2133600" cy="250825"/>
          </a:xfrm>
          <a:prstGeom prst="rect">
            <a:avLst/>
          </a:prstGeom>
          <a:noFill/>
          <a:ln w="9525">
            <a:noFill/>
            <a:miter lim="800000"/>
            <a:headEnd/>
            <a:tailEnd/>
          </a:ln>
        </p:spPr>
        <p:txBody>
          <a:bodyPr/>
          <a:lstStyle/>
          <a:p>
            <a:pPr algn="ctr"/>
            <a:fld id="{6648766D-D79F-43BE-82F0-5007194777E9}" type="slidenum">
              <a:rPr lang="en-US" sz="1400">
                <a:solidFill>
                  <a:schemeClr val="bg1"/>
                </a:solidFill>
                <a:ea typeface="Arial Unicode MS" pitchFamily="34" charset="-128"/>
                <a:cs typeface="Arial Unicode MS" pitchFamily="34" charset="-128"/>
              </a:rPr>
              <a:pPr algn="ctr"/>
              <a:t>19</a:t>
            </a:fld>
            <a:endParaRPr lang="en-US" sz="1400">
              <a:solidFill>
                <a:schemeClr val="bg1"/>
              </a:solidFill>
              <a:ea typeface="Arial Unicode MS" pitchFamily="34" charset="-128"/>
              <a:cs typeface="Arial Unicode MS" pitchFamily="34" charset="-128"/>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p:txBody>
          <a:bodyPr/>
          <a:lstStyle/>
          <a:p>
            <a:r>
              <a:rPr lang="en-US" smtClean="0"/>
              <a:t>INTRODUCTION</a:t>
            </a:r>
          </a:p>
        </p:txBody>
      </p:sp>
      <p:sp>
        <p:nvSpPr>
          <p:cNvPr id="17410" name="Rectangle 3"/>
          <p:cNvSpPr>
            <a:spLocks noGrp="1" noChangeArrowheads="1"/>
          </p:cNvSpPr>
          <p:nvPr>
            <p:ph type="body" idx="1"/>
          </p:nvPr>
        </p:nvSpPr>
        <p:spPr/>
        <p:txBody>
          <a:bodyPr/>
          <a:lstStyle/>
          <a:p>
            <a:pPr>
              <a:lnSpc>
                <a:spcPct val="140000"/>
              </a:lnSpc>
            </a:pPr>
            <a:r>
              <a:rPr lang="en-US" smtClean="0"/>
              <a:t>Reason and objective of the workshop.</a:t>
            </a:r>
          </a:p>
          <a:p>
            <a:pPr>
              <a:lnSpc>
                <a:spcPct val="140000"/>
              </a:lnSpc>
            </a:pPr>
            <a:r>
              <a:rPr lang="en-US" smtClean="0"/>
              <a:t>Participants</a:t>
            </a:r>
          </a:p>
          <a:p>
            <a:pPr>
              <a:lnSpc>
                <a:spcPct val="140000"/>
              </a:lnSpc>
            </a:pPr>
            <a:r>
              <a:rPr lang="en-US" smtClean="0"/>
              <a:t>Workshop outline</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p:cNvSpPr>
            <a:spLocks noGrp="1"/>
          </p:cNvSpPr>
          <p:nvPr>
            <p:ph type="title"/>
          </p:nvPr>
        </p:nvSpPr>
        <p:spPr/>
        <p:txBody>
          <a:bodyPr/>
          <a:lstStyle/>
          <a:p>
            <a:r>
              <a:rPr lang="en-US" smtClean="0"/>
              <a:t>Part 3 (Mr. Phan Minh Nhat)</a:t>
            </a:r>
          </a:p>
        </p:txBody>
      </p:sp>
      <p:sp>
        <p:nvSpPr>
          <p:cNvPr id="48130" name="Content Placeholder 2"/>
          <p:cNvSpPr>
            <a:spLocks noGrp="1"/>
          </p:cNvSpPr>
          <p:nvPr>
            <p:ph idx="1"/>
          </p:nvPr>
        </p:nvSpPr>
        <p:spPr/>
        <p:txBody>
          <a:bodyPr/>
          <a:lstStyle/>
          <a:p>
            <a:r>
              <a:rPr lang="en-US" smtClean="0"/>
              <a:t>1. AUN criteria</a:t>
            </a:r>
          </a:p>
          <a:p>
            <a:r>
              <a:rPr lang="en-US" smtClean="0"/>
              <a:t>2. PDCA approach to self-assessment at Program level</a:t>
            </a:r>
          </a:p>
          <a:p>
            <a:pPr lvl="1"/>
            <a:r>
              <a:rPr lang="en-US" smtClean="0"/>
              <a:t> Self-assessment Report</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0" y="0"/>
          <a:ext cx="9144000" cy="6856422"/>
        </p:xfrm>
        <a:graphic>
          <a:graphicData uri="http://schemas.openxmlformats.org/drawingml/2006/table">
            <a:tbl>
              <a:tblPr/>
              <a:tblGrid>
                <a:gridCol w="3243263"/>
                <a:gridCol w="1328737"/>
                <a:gridCol w="3225800"/>
                <a:gridCol w="1346200"/>
              </a:tblGrid>
              <a:tr h="3429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charset="0"/>
                          <a:cs typeface="Arial" charset="0"/>
                        </a:rPr>
                        <a:t>Original Criteria</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Sub-criterion</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Revised Criteria</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Sub-criterion</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r>
              <a:tr h="52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cs typeface="Arial" charset="0"/>
                        </a:rPr>
                        <a:t>1. Goals and Objectives; Expected Learning Outcomes</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charset="0"/>
                          <a:cs typeface="Arial" charset="0"/>
                        </a:rPr>
                        <a:t>4</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cs typeface="Arial" charset="0"/>
                        </a:rPr>
                        <a:t>1. Expected Learning Outcomes</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Arial" charset="0"/>
                        <a:cs typeface="Arial" charset="0"/>
                      </a:endParaRP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4</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r>
              <a:tr h="3032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cs typeface="Arial" charset="0"/>
                        </a:rPr>
                        <a:t>2. Programme Specification</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3</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cs typeface="Arial" charset="0"/>
                        </a:rPr>
                        <a:t>2. Programme Specification</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3</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r>
              <a:tr h="3032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cs typeface="Arial" charset="0"/>
                        </a:rPr>
                        <a:t>3. Programme Content</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4</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cs typeface="Arial" charset="0"/>
                        </a:rPr>
                        <a:t>3. Programme Structure and Content</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FF0000"/>
                          </a:solidFill>
                          <a:effectLst/>
                          <a:latin typeface="Arial" charset="0"/>
                          <a:cs typeface="Arial" charset="0"/>
                        </a:rPr>
                        <a:t>7 (-1)</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r>
              <a:tr h="3032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cs typeface="Arial" charset="0"/>
                        </a:rPr>
                        <a:t>4. Programme </a:t>
                      </a:r>
                      <a:r>
                        <a:rPr kumimoji="0" lang="en-US" sz="1400" b="0" i="0" u="none" strike="noStrike" cap="none" normalizeH="0" baseline="0" dirty="0" err="1" smtClean="0">
                          <a:ln>
                            <a:noFill/>
                          </a:ln>
                          <a:solidFill>
                            <a:schemeClr val="tx1"/>
                          </a:solidFill>
                          <a:effectLst/>
                          <a:latin typeface="Arial" charset="0"/>
                          <a:cs typeface="Arial" charset="0"/>
                        </a:rPr>
                        <a:t>Organisation</a:t>
                      </a:r>
                      <a:endParaRPr kumimoji="0" lang="en-US" sz="1400" b="0" i="0" u="none" strike="noStrike" cap="none" normalizeH="0" baseline="0" dirty="0" smtClean="0">
                        <a:ln>
                          <a:noFill/>
                        </a:ln>
                        <a:solidFill>
                          <a:schemeClr val="tx1"/>
                        </a:solidFill>
                        <a:effectLst/>
                        <a:latin typeface="Arial" charset="0"/>
                        <a:cs typeface="Arial" charset="0"/>
                      </a:endParaRP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4</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vMerge="1">
                  <a:txBody>
                    <a:bodyPr/>
                    <a:lstStyle/>
                    <a:p>
                      <a:endParaRPr lang="en-US"/>
                    </a:p>
                  </a:txBody>
                  <a:tcPr/>
                </a:tc>
                <a:tc vMerge="1">
                  <a:txBody>
                    <a:bodyPr/>
                    <a:lstStyle/>
                    <a:p>
                      <a:endParaRPr lang="en-US"/>
                    </a:p>
                  </a:txBody>
                  <a:tcPr/>
                </a:tc>
              </a:tr>
              <a:tr h="52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cs typeface="Arial" charset="0"/>
                        </a:rPr>
                        <a:t>5. Didactic Concept and Teaching/Learning Strategy</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5</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cs typeface="Arial" charset="0"/>
                        </a:rPr>
                        <a:t>4. Teaching and Learning Strategy</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FF0000"/>
                          </a:solidFill>
                          <a:effectLst/>
                          <a:latin typeface="Arial" charset="0"/>
                          <a:cs typeface="Arial" charset="0"/>
                        </a:rPr>
                        <a:t>4 (-1)</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r>
              <a:tr h="39846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cs typeface="Arial" charset="0"/>
                        </a:rPr>
                        <a:t>6. Student Assessment</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8</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cs typeface="Arial" charset="0"/>
                        </a:rPr>
                        <a:t>5. Student Assessment</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FF0000"/>
                          </a:solidFill>
                          <a:effectLst/>
                          <a:latin typeface="Arial" charset="0"/>
                          <a:cs typeface="Arial" charset="0"/>
                        </a:rPr>
                        <a:t>7 (-1)</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r>
              <a:tr h="3032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cs typeface="Arial" charset="0"/>
                        </a:rPr>
                        <a:t>7. Staff Quality</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10</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cs typeface="Arial" charset="0"/>
                        </a:rPr>
                        <a:t>6. Academic Staff Quality</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10</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r>
              <a:tr h="3032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cs typeface="Arial" charset="0"/>
                        </a:rPr>
                        <a:t>8. Quality of Support Staff</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4</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cs typeface="Arial" charset="0"/>
                        </a:rPr>
                        <a:t>7. Support Staff Quality</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4</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r>
              <a:tr h="3032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cs typeface="Arial" charset="0"/>
                        </a:rPr>
                        <a:t>9. Student Quality</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charset="0"/>
                          <a:cs typeface="Arial" charset="0"/>
                        </a:rPr>
                        <a:t>4</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cs typeface="Arial" charset="0"/>
                        </a:rPr>
                        <a:t>8. Student Quality</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FF0000"/>
                          </a:solidFill>
                          <a:effectLst/>
                          <a:latin typeface="Arial" charset="0"/>
                          <a:cs typeface="Arial" charset="0"/>
                        </a:rPr>
                        <a:t>3 (-1)</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r>
              <a:tr h="3032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cs typeface="Arial" charset="0"/>
                        </a:rPr>
                        <a:t>10. Student Advice and Support</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5</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cs typeface="Arial" charset="0"/>
                        </a:rPr>
                        <a:t>9. Student Advice and Support</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FF0000"/>
                          </a:solidFill>
                          <a:effectLst/>
                          <a:latin typeface="Arial" charset="0"/>
                          <a:cs typeface="Arial" charset="0"/>
                        </a:rPr>
                        <a:t>4 (-1)</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r>
              <a:tr h="3032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cs typeface="Arial" charset="0"/>
                        </a:rPr>
                        <a:t>11. Facilities and Infrastructure</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charset="0"/>
                          <a:cs typeface="Arial" charset="0"/>
                        </a:rPr>
                        <a:t>5</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cs typeface="Arial" charset="0"/>
                        </a:rPr>
                        <a:t>10. Facilities and Infrastructure</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5</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r>
              <a:tr h="52228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cs typeface="Arial" charset="0"/>
                        </a:rPr>
                        <a:t>12. Quality Assurance of Teaching/Learning Process</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4</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rowSpan="3">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Arial" charset="0"/>
                          <a:cs typeface="Arial" charset="0"/>
                        </a:rPr>
                        <a:t>11. Quality Assurance of Teaching/Learning Process</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rowSpan="3">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FF0000"/>
                          </a:solidFill>
                          <a:effectLst/>
                          <a:latin typeface="Arial" charset="0"/>
                          <a:cs typeface="Arial" charset="0"/>
                        </a:rPr>
                        <a:t>7 (-2)</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r>
              <a:tr h="3032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cs typeface="Arial" charset="0"/>
                        </a:rPr>
                        <a:t>13. Student Evaluation</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2</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vMerge="1">
                  <a:txBody>
                    <a:bodyPr/>
                    <a:lstStyle/>
                    <a:p>
                      <a:endParaRPr lang="en-US"/>
                    </a:p>
                  </a:txBody>
                  <a:tcPr/>
                </a:tc>
                <a:tc vMerge="1">
                  <a:txBody>
                    <a:bodyPr/>
                    <a:lstStyle/>
                    <a:p>
                      <a:endParaRPr lang="en-US"/>
                    </a:p>
                  </a:txBody>
                  <a:tcPr/>
                </a:tc>
              </a:tr>
              <a:tr h="3032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cs typeface="Arial" charset="0"/>
                        </a:rPr>
                        <a:t>14. Curriculum Design</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3</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vMerge="1">
                  <a:txBody>
                    <a:bodyPr/>
                    <a:lstStyle/>
                    <a:p>
                      <a:endParaRPr lang="en-US"/>
                    </a:p>
                  </a:txBody>
                  <a:tcPr/>
                </a:tc>
                <a:tc vMerge="1">
                  <a:txBody>
                    <a:bodyPr/>
                    <a:lstStyle/>
                    <a:p>
                      <a:endParaRPr lang="en-US"/>
                    </a:p>
                  </a:txBody>
                  <a:tcPr/>
                </a:tc>
              </a:tr>
              <a:tr h="3032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cs typeface="Arial" charset="0"/>
                        </a:rPr>
                        <a:t>15. Staff Development Activities</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2</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cs typeface="Arial" charset="0"/>
                        </a:rPr>
                        <a:t>12. Staff Development Activities</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2</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r>
              <a:tr h="3032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cs typeface="Arial" charset="0"/>
                        </a:rPr>
                        <a:t>16. Feedback Stakeholders</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2</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cs typeface="Arial" charset="0"/>
                        </a:rPr>
                        <a:t>13. Stakeholders Feedback</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FF0000"/>
                          </a:solidFill>
                          <a:effectLst/>
                          <a:latin typeface="Arial" charset="0"/>
                          <a:cs typeface="Arial" charset="0"/>
                        </a:rPr>
                        <a:t>3 (+1)</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r>
              <a:tr h="3032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cs typeface="Arial" charset="0"/>
                        </a:rPr>
                        <a:t>17. Output</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2</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cs typeface="Arial" charset="0"/>
                        </a:rPr>
                        <a:t>14. Output</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rgbClr val="FF0000"/>
                          </a:solidFill>
                          <a:effectLst/>
                          <a:latin typeface="Arial" charset="0"/>
                          <a:cs typeface="Arial" charset="0"/>
                        </a:rPr>
                        <a:t>4 (+2)</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r>
              <a:tr h="3032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cs typeface="Arial" charset="0"/>
                        </a:rPr>
                        <a:t>18. Stakeholders Satisfaction</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1</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cs typeface="Arial" charset="0"/>
                        </a:rPr>
                        <a:t>15. Stakeholders Satisfaction</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1</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r>
              <a:tr h="30321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Arial" charset="0"/>
                          <a:cs typeface="Arial" charset="0"/>
                        </a:rPr>
                        <a:t>Total</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Arial" charset="0"/>
                          <a:cs typeface="Arial" charset="0"/>
                        </a:rPr>
                        <a:t>72</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ECFF"/>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Arial" charset="0"/>
                        </a:rPr>
                        <a:t>Total</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rgbClr val="FF0000"/>
                          </a:solidFill>
                          <a:effectLst/>
                          <a:latin typeface="Arial" charset="0"/>
                          <a:cs typeface="Arial" charset="0"/>
                        </a:rPr>
                        <a:t>68 (-4)</a:t>
                      </a:r>
                    </a:p>
                  </a:txBody>
                  <a:tcPr marL="82360" marR="82360" marT="41277" marB="41277"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r>
            </a:tbl>
          </a:graphicData>
        </a:graphic>
      </p:graphicFrame>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ChangeArrowheads="1"/>
          </p:cNvSpPr>
          <p:nvPr>
            <p:ph type="title"/>
          </p:nvPr>
        </p:nvSpPr>
        <p:spPr>
          <a:xfrm>
            <a:off x="1930400" y="203200"/>
            <a:ext cx="6908800" cy="1143000"/>
          </a:xfrm>
        </p:spPr>
        <p:txBody>
          <a:bodyPr/>
          <a:lstStyle/>
          <a:p>
            <a:pPr algn="l"/>
            <a:r>
              <a:rPr lang="en-GB" sz="3200" smtClean="0"/>
              <a:t>AUN CRITERIA</a:t>
            </a:r>
            <a:br>
              <a:rPr lang="en-GB" sz="3200" smtClean="0"/>
            </a:br>
            <a:r>
              <a:rPr lang="en-GB" sz="3200" smtClean="0"/>
              <a:t>2. Programme Specification</a:t>
            </a:r>
            <a:endParaRPr lang="en-US" sz="3200" smtClean="0"/>
          </a:p>
        </p:txBody>
      </p:sp>
      <p:graphicFrame>
        <p:nvGraphicFramePr>
          <p:cNvPr id="7" name="Table 6"/>
          <p:cNvGraphicFramePr>
            <a:graphicFrameLocks noGrp="1"/>
          </p:cNvGraphicFramePr>
          <p:nvPr/>
        </p:nvGraphicFramePr>
        <p:xfrm>
          <a:off x="527050" y="1619250"/>
          <a:ext cx="8235950" cy="4705350"/>
        </p:xfrm>
        <a:graphic>
          <a:graphicData uri="http://schemas.openxmlformats.org/drawingml/2006/table">
            <a:tbl>
              <a:tblPr/>
              <a:tblGrid>
                <a:gridCol w="8235950"/>
              </a:tblGrid>
              <a:tr h="4705350">
                <a:tc>
                  <a:txBody>
                    <a:bodyPr/>
                    <a:lstStyle/>
                    <a:p>
                      <a:pPr marL="342900" marR="0" lvl="0" indent="-342900" algn="just" defTabSz="914400" rtl="0" eaLnBrk="1" fontAlgn="base" latinLnBrk="0" hangingPunct="1">
                        <a:lnSpc>
                          <a:spcPct val="100000"/>
                        </a:lnSpc>
                        <a:spcBef>
                          <a:spcPct val="0"/>
                        </a:spcBef>
                        <a:spcAft>
                          <a:spcPct val="0"/>
                        </a:spcAft>
                        <a:buClrTx/>
                        <a:buSzTx/>
                        <a:buFont typeface="Times New Roman" pitchFamily="18" charset="0"/>
                        <a:buAutoNum type="arabicPeriod"/>
                        <a:tabLst/>
                      </a:pPr>
                      <a:r>
                        <a:rPr kumimoji="0" lang="en-US" sz="1600" b="0" i="1" u="none" strike="noStrike" cap="none" normalizeH="0" baseline="0" dirty="0" smtClean="0">
                          <a:ln>
                            <a:noFill/>
                          </a:ln>
                          <a:solidFill>
                            <a:srgbClr val="003399"/>
                          </a:solidFill>
                          <a:effectLst/>
                          <a:latin typeface="Arial" charset="0"/>
                          <a:ea typeface="Batang" pitchFamily="18" charset="-127"/>
                          <a:cs typeface="Arial" charset="0"/>
                        </a:rPr>
                        <a:t>Universities are recommended to publish, for each </a:t>
                      </a:r>
                      <a:r>
                        <a:rPr kumimoji="0" lang="en-US" sz="1600" b="0" i="1" u="none" strike="noStrike" cap="none" normalizeH="0" baseline="0" dirty="0" err="1" smtClean="0">
                          <a:ln>
                            <a:noFill/>
                          </a:ln>
                          <a:solidFill>
                            <a:srgbClr val="003399"/>
                          </a:solidFill>
                          <a:effectLst/>
                          <a:latin typeface="Arial" charset="0"/>
                          <a:ea typeface="Batang" pitchFamily="18" charset="-127"/>
                          <a:cs typeface="Arial" charset="0"/>
                        </a:rPr>
                        <a:t>programme</a:t>
                      </a:r>
                      <a:r>
                        <a:rPr kumimoji="0" lang="en-US" sz="1600" b="0" i="1" u="none" strike="noStrike" cap="none" normalizeH="0" baseline="0" dirty="0" smtClean="0">
                          <a:ln>
                            <a:noFill/>
                          </a:ln>
                          <a:solidFill>
                            <a:srgbClr val="003399"/>
                          </a:solidFill>
                          <a:effectLst/>
                          <a:latin typeface="Arial" charset="0"/>
                          <a:ea typeface="Batang" pitchFamily="18" charset="-127"/>
                          <a:cs typeface="Arial" charset="0"/>
                        </a:rPr>
                        <a:t> they offer, a </a:t>
                      </a:r>
                      <a:r>
                        <a:rPr kumimoji="0" lang="en-US" sz="1600" b="0" i="1" u="none" strike="noStrike" cap="none" normalizeH="0" baseline="0" dirty="0" err="1" smtClean="0">
                          <a:ln>
                            <a:noFill/>
                          </a:ln>
                          <a:solidFill>
                            <a:srgbClr val="003399"/>
                          </a:solidFill>
                          <a:effectLst/>
                          <a:latin typeface="Arial" charset="0"/>
                          <a:ea typeface="Batang" pitchFamily="18" charset="-127"/>
                          <a:cs typeface="Arial" charset="0"/>
                        </a:rPr>
                        <a:t>programme</a:t>
                      </a:r>
                      <a:r>
                        <a:rPr kumimoji="0" lang="en-US" sz="1600" b="0" i="1" u="none" strike="noStrike" cap="none" normalizeH="0" baseline="0" dirty="0" smtClean="0">
                          <a:ln>
                            <a:noFill/>
                          </a:ln>
                          <a:solidFill>
                            <a:srgbClr val="003399"/>
                          </a:solidFill>
                          <a:effectLst/>
                          <a:latin typeface="Arial" charset="0"/>
                          <a:ea typeface="Batang" pitchFamily="18" charset="-127"/>
                          <a:cs typeface="Arial" charset="0"/>
                        </a:rPr>
                        <a:t> specification which identifies potential stopping off points and gives the intended outcomes of the </a:t>
                      </a:r>
                      <a:r>
                        <a:rPr kumimoji="0" lang="en-US" sz="1600" b="0" i="1" u="none" strike="noStrike" cap="none" normalizeH="0" baseline="0" dirty="0" err="1" smtClean="0">
                          <a:ln>
                            <a:noFill/>
                          </a:ln>
                          <a:solidFill>
                            <a:srgbClr val="003399"/>
                          </a:solidFill>
                          <a:effectLst/>
                          <a:latin typeface="Arial" charset="0"/>
                          <a:ea typeface="Batang" pitchFamily="18" charset="-127"/>
                          <a:cs typeface="Arial" charset="0"/>
                        </a:rPr>
                        <a:t>programme</a:t>
                      </a:r>
                      <a:r>
                        <a:rPr kumimoji="0" lang="en-US" sz="1600" b="0" i="1" u="none" strike="noStrike" cap="none" normalizeH="0" baseline="0" dirty="0" smtClean="0">
                          <a:ln>
                            <a:noFill/>
                          </a:ln>
                          <a:solidFill>
                            <a:srgbClr val="003399"/>
                          </a:solidFill>
                          <a:effectLst/>
                          <a:latin typeface="Arial" charset="0"/>
                          <a:ea typeface="Batang" pitchFamily="18" charset="-127"/>
                          <a:cs typeface="Arial" charset="0"/>
                        </a:rPr>
                        <a:t> in terms of:</a:t>
                      </a:r>
                      <a:endParaRPr kumimoji="0" lang="en-US" sz="1600" b="0" i="0" u="none" strike="noStrike" cap="none" normalizeH="0" baseline="0" dirty="0" smtClean="0">
                        <a:ln>
                          <a:noFill/>
                        </a:ln>
                        <a:solidFill>
                          <a:srgbClr val="003399"/>
                        </a:solidFill>
                        <a:effectLst/>
                        <a:latin typeface="Arial" charset="0"/>
                        <a:cs typeface="Times New Roman" pitchFamily="18" charset="0"/>
                      </a:endParaRPr>
                    </a:p>
                    <a:p>
                      <a:pPr marL="1143000" marR="0" lvl="2" indent="-228600" algn="just" defTabSz="914400" rtl="0" eaLnBrk="1" fontAlgn="base" latinLnBrk="0" hangingPunct="1">
                        <a:lnSpc>
                          <a:spcPct val="100000"/>
                        </a:lnSpc>
                        <a:spcBef>
                          <a:spcPct val="0"/>
                        </a:spcBef>
                        <a:spcAft>
                          <a:spcPct val="0"/>
                        </a:spcAft>
                        <a:buClrTx/>
                        <a:buSzTx/>
                        <a:buFont typeface="Symbol" pitchFamily="18" charset="2"/>
                        <a:buChar char=""/>
                        <a:tabLst/>
                      </a:pPr>
                      <a:r>
                        <a:rPr kumimoji="0" lang="en-US" sz="1600" b="0" i="1" u="none" strike="noStrike" cap="none" normalizeH="0" baseline="0" dirty="0" smtClean="0">
                          <a:ln>
                            <a:noFill/>
                          </a:ln>
                          <a:solidFill>
                            <a:srgbClr val="003399"/>
                          </a:solidFill>
                          <a:effectLst/>
                          <a:latin typeface="Arial" charset="0"/>
                          <a:ea typeface="Batang" pitchFamily="18" charset="-127"/>
                          <a:cs typeface="Arial" charset="0"/>
                        </a:rPr>
                        <a:t>The knowledge and understanding that the students will have upon completion</a:t>
                      </a:r>
                      <a:endParaRPr kumimoji="0" lang="en-US" sz="1600" b="0" i="0" u="none" strike="noStrike" cap="none" normalizeH="0" baseline="0" dirty="0" smtClean="0">
                        <a:ln>
                          <a:noFill/>
                        </a:ln>
                        <a:solidFill>
                          <a:srgbClr val="003399"/>
                        </a:solidFill>
                        <a:effectLst/>
                        <a:latin typeface="Arial" charset="0"/>
                        <a:cs typeface="Times New Roman" pitchFamily="18" charset="0"/>
                      </a:endParaRPr>
                    </a:p>
                    <a:p>
                      <a:pPr marL="1143000" marR="0" lvl="2" indent="-228600" algn="just" defTabSz="914400" rtl="0" eaLnBrk="1" fontAlgn="base" latinLnBrk="0" hangingPunct="1">
                        <a:lnSpc>
                          <a:spcPct val="100000"/>
                        </a:lnSpc>
                        <a:spcBef>
                          <a:spcPct val="0"/>
                        </a:spcBef>
                        <a:spcAft>
                          <a:spcPct val="0"/>
                        </a:spcAft>
                        <a:buClrTx/>
                        <a:buSzTx/>
                        <a:buFont typeface="Symbol" pitchFamily="18" charset="2"/>
                        <a:buChar char=""/>
                        <a:tabLst/>
                      </a:pPr>
                      <a:r>
                        <a:rPr kumimoji="0" lang="en-US" sz="1600" b="0" i="1" u="none" strike="noStrike" cap="none" normalizeH="0" baseline="0" dirty="0" smtClean="0">
                          <a:ln>
                            <a:noFill/>
                          </a:ln>
                          <a:solidFill>
                            <a:srgbClr val="003399"/>
                          </a:solidFill>
                          <a:effectLst/>
                          <a:latin typeface="Arial" charset="0"/>
                          <a:ea typeface="Batang" pitchFamily="18" charset="-127"/>
                          <a:cs typeface="Arial" charset="0"/>
                        </a:rPr>
                        <a:t>Key skills: communication, numeracy, the use of information technology and learning how to learn</a:t>
                      </a:r>
                      <a:endParaRPr kumimoji="0" lang="en-US" sz="1600" b="0" i="0" u="none" strike="noStrike" cap="none" normalizeH="0" baseline="0" dirty="0" smtClean="0">
                        <a:ln>
                          <a:noFill/>
                        </a:ln>
                        <a:solidFill>
                          <a:srgbClr val="003399"/>
                        </a:solidFill>
                        <a:effectLst/>
                        <a:latin typeface="Arial" charset="0"/>
                        <a:cs typeface="Times New Roman" pitchFamily="18" charset="0"/>
                      </a:endParaRPr>
                    </a:p>
                    <a:p>
                      <a:pPr marL="1143000" marR="0" lvl="2" indent="-228600" algn="just" defTabSz="914400" rtl="0" eaLnBrk="1" fontAlgn="base" latinLnBrk="0" hangingPunct="1">
                        <a:lnSpc>
                          <a:spcPct val="100000"/>
                        </a:lnSpc>
                        <a:spcBef>
                          <a:spcPct val="0"/>
                        </a:spcBef>
                        <a:spcAft>
                          <a:spcPct val="0"/>
                        </a:spcAft>
                        <a:buClrTx/>
                        <a:buSzTx/>
                        <a:buFont typeface="Symbol" pitchFamily="18" charset="2"/>
                        <a:buChar char=""/>
                        <a:tabLst/>
                      </a:pPr>
                      <a:r>
                        <a:rPr kumimoji="0" lang="en-US" sz="1600" b="0" i="1" u="none" strike="noStrike" cap="none" normalizeH="0" baseline="0" dirty="0" smtClean="0">
                          <a:ln>
                            <a:noFill/>
                          </a:ln>
                          <a:solidFill>
                            <a:srgbClr val="003399"/>
                          </a:solidFill>
                          <a:effectLst/>
                          <a:latin typeface="Arial" charset="0"/>
                          <a:ea typeface="Batang" pitchFamily="18" charset="-127"/>
                          <a:cs typeface="Arial" charset="0"/>
                        </a:rPr>
                        <a:t>Cognitive skills, such as an understanding of methodologies or ability in critical analysis</a:t>
                      </a:r>
                      <a:endParaRPr kumimoji="0" lang="en-US" sz="1600" b="0" i="0" u="none" strike="noStrike" cap="none" normalizeH="0" baseline="0" dirty="0" smtClean="0">
                        <a:ln>
                          <a:noFill/>
                        </a:ln>
                        <a:solidFill>
                          <a:srgbClr val="003399"/>
                        </a:solidFill>
                        <a:effectLst/>
                        <a:latin typeface="Arial" charset="0"/>
                        <a:cs typeface="Times New Roman" pitchFamily="18" charset="0"/>
                      </a:endParaRPr>
                    </a:p>
                    <a:p>
                      <a:pPr marL="1143000" marR="0" lvl="2" indent="-228600" algn="just" defTabSz="914400" rtl="0" eaLnBrk="1" fontAlgn="base" latinLnBrk="0" hangingPunct="1">
                        <a:lnSpc>
                          <a:spcPct val="100000"/>
                        </a:lnSpc>
                        <a:spcBef>
                          <a:spcPct val="0"/>
                        </a:spcBef>
                        <a:spcAft>
                          <a:spcPct val="0"/>
                        </a:spcAft>
                        <a:buClrTx/>
                        <a:buSzTx/>
                        <a:buFont typeface="Symbol" pitchFamily="18" charset="2"/>
                        <a:buChar char=""/>
                        <a:tabLst/>
                      </a:pPr>
                      <a:r>
                        <a:rPr kumimoji="0" lang="en-US" sz="1600" b="0" i="1" u="none" strike="noStrike" cap="none" normalizeH="0" baseline="0" dirty="0" smtClean="0">
                          <a:ln>
                            <a:noFill/>
                          </a:ln>
                          <a:solidFill>
                            <a:srgbClr val="003399"/>
                          </a:solidFill>
                          <a:effectLst/>
                          <a:latin typeface="Arial" charset="0"/>
                          <a:ea typeface="Batang" pitchFamily="18" charset="-127"/>
                          <a:cs typeface="Arial" charset="0"/>
                        </a:rPr>
                        <a:t>Subject specific skills, such as laboratory skills, clinical skills, etc.(1.10)</a:t>
                      </a:r>
                      <a:endParaRPr kumimoji="0" lang="en-US" sz="1600" b="0" i="0" u="none" strike="noStrike" cap="none" normalizeH="0" baseline="0" dirty="0" smtClean="0">
                        <a:ln>
                          <a:noFill/>
                        </a:ln>
                        <a:solidFill>
                          <a:srgbClr val="003399"/>
                        </a:solidFill>
                        <a:effectLst/>
                        <a:latin typeface="Arial" charset="0"/>
                        <a:cs typeface="Times New Roman" pitchFamily="18" charset="0"/>
                      </a:endParaRPr>
                    </a:p>
                    <a:p>
                      <a:pPr marL="342900" marR="0" lvl="0" indent="-342900" algn="just" defTabSz="914400" rtl="0" eaLnBrk="1" fontAlgn="base" latinLnBrk="0" hangingPunct="1">
                        <a:lnSpc>
                          <a:spcPct val="100000"/>
                        </a:lnSpc>
                        <a:spcBef>
                          <a:spcPct val="0"/>
                        </a:spcBef>
                        <a:spcAft>
                          <a:spcPct val="0"/>
                        </a:spcAft>
                        <a:buClrTx/>
                        <a:buSzTx/>
                        <a:buFont typeface="Times New Roman" pitchFamily="18" charset="0"/>
                        <a:buAutoNum type="arabicPeriod"/>
                        <a:tabLst/>
                      </a:pPr>
                      <a:r>
                        <a:rPr kumimoji="0" lang="en-US" sz="1600" b="0" i="1" u="none" strike="noStrike" cap="none" normalizeH="0" baseline="0" dirty="0" smtClean="0">
                          <a:ln>
                            <a:noFill/>
                          </a:ln>
                          <a:solidFill>
                            <a:srgbClr val="003399"/>
                          </a:solidFill>
                          <a:effectLst/>
                          <a:latin typeface="Arial" charset="0"/>
                          <a:ea typeface="Batang" pitchFamily="18" charset="-127"/>
                          <a:cs typeface="Arial" charset="0"/>
                        </a:rPr>
                        <a:t>Programme specification is a concise description of the intended outcomes of learning from a higher education </a:t>
                      </a:r>
                      <a:r>
                        <a:rPr kumimoji="0" lang="en-US" sz="1600" b="0" i="1" u="none" strike="noStrike" cap="none" normalizeH="0" baseline="0" dirty="0" err="1" smtClean="0">
                          <a:ln>
                            <a:noFill/>
                          </a:ln>
                          <a:solidFill>
                            <a:srgbClr val="003399"/>
                          </a:solidFill>
                          <a:effectLst/>
                          <a:latin typeface="Arial" charset="0"/>
                          <a:ea typeface="Batang" pitchFamily="18" charset="-127"/>
                          <a:cs typeface="Arial" charset="0"/>
                        </a:rPr>
                        <a:t>programme</a:t>
                      </a:r>
                      <a:r>
                        <a:rPr kumimoji="0" lang="en-US" sz="1600" b="0" i="1" u="none" strike="noStrike" cap="none" normalizeH="0" baseline="0" dirty="0" smtClean="0">
                          <a:ln>
                            <a:noFill/>
                          </a:ln>
                          <a:solidFill>
                            <a:srgbClr val="003399"/>
                          </a:solidFill>
                          <a:effectLst/>
                          <a:latin typeface="Arial" charset="0"/>
                          <a:ea typeface="Batang" pitchFamily="18" charset="-127"/>
                          <a:cs typeface="Arial" charset="0"/>
                        </a:rPr>
                        <a:t>, and the means by which these outcomes can be achieved and demonstrated.(1.11)</a:t>
                      </a:r>
                      <a:endParaRPr kumimoji="0" lang="en-US" sz="1600" b="0" i="0" u="none" strike="noStrike" cap="none" normalizeH="0" baseline="0" dirty="0" smtClean="0">
                        <a:ln>
                          <a:noFill/>
                        </a:ln>
                        <a:solidFill>
                          <a:srgbClr val="003399"/>
                        </a:solidFill>
                        <a:effectLst/>
                        <a:latin typeface="Arial" charset="0"/>
                        <a:cs typeface="Times New Roman" pitchFamily="18" charset="0"/>
                      </a:endParaRPr>
                    </a:p>
                    <a:p>
                      <a:pPr marL="342900" marR="0" lvl="0" indent="-342900" algn="just" defTabSz="914400" rtl="0" eaLnBrk="1" fontAlgn="base" latinLnBrk="0" hangingPunct="1">
                        <a:lnSpc>
                          <a:spcPct val="100000"/>
                        </a:lnSpc>
                        <a:spcBef>
                          <a:spcPct val="0"/>
                        </a:spcBef>
                        <a:spcAft>
                          <a:spcPct val="0"/>
                        </a:spcAft>
                        <a:buClrTx/>
                        <a:buSzTx/>
                        <a:buFont typeface="Times New Roman" pitchFamily="18" charset="0"/>
                        <a:buAutoNum type="arabicPeriod"/>
                        <a:tabLst/>
                      </a:pPr>
                      <a:r>
                        <a:rPr kumimoji="0" lang="en-US" sz="1600" b="0" i="1" u="none" strike="noStrike" cap="none" normalizeH="0" baseline="0" dirty="0" smtClean="0">
                          <a:ln>
                            <a:noFill/>
                          </a:ln>
                          <a:solidFill>
                            <a:srgbClr val="003399"/>
                          </a:solidFill>
                          <a:effectLst/>
                          <a:latin typeface="Arial" charset="0"/>
                          <a:ea typeface="Batang" pitchFamily="18" charset="-127"/>
                          <a:cs typeface="Arial" charset="0"/>
                        </a:rPr>
                        <a:t>Programme specification makes explicit the intended outcomes in terms of knowledge, skills and attitudes. They should help students to understand the teaching and learning method that enables the outcome to be achieved; the assessment method that enable achievement to be demonstrated; and the relationship of the </a:t>
                      </a:r>
                      <a:r>
                        <a:rPr kumimoji="0" lang="en-US" sz="1600" b="0" i="1" u="none" strike="noStrike" cap="none" normalizeH="0" baseline="0" dirty="0" err="1" smtClean="0">
                          <a:ln>
                            <a:noFill/>
                          </a:ln>
                          <a:solidFill>
                            <a:srgbClr val="003399"/>
                          </a:solidFill>
                          <a:effectLst/>
                          <a:latin typeface="Arial" charset="0"/>
                          <a:ea typeface="Batang" pitchFamily="18" charset="-127"/>
                          <a:cs typeface="Arial" charset="0"/>
                        </a:rPr>
                        <a:t>programme</a:t>
                      </a:r>
                      <a:r>
                        <a:rPr kumimoji="0" lang="en-US" sz="1600" b="0" i="1" u="none" strike="noStrike" cap="none" normalizeH="0" baseline="0" dirty="0" smtClean="0">
                          <a:ln>
                            <a:noFill/>
                          </a:ln>
                          <a:solidFill>
                            <a:srgbClr val="003399"/>
                          </a:solidFill>
                          <a:effectLst/>
                          <a:latin typeface="Arial" charset="0"/>
                          <a:ea typeface="Batang" pitchFamily="18" charset="-127"/>
                          <a:cs typeface="Arial" charset="0"/>
                        </a:rPr>
                        <a:t> and its study elements to the qualification frameworks in each member country and to any subsequent professional qualification or career path.(1.1)</a:t>
                      </a:r>
                      <a:endParaRPr kumimoji="0" lang="en-US" sz="1600" b="0" i="0" u="none" strike="noStrike" cap="none" normalizeH="0" baseline="0" dirty="0" smtClean="0">
                        <a:ln>
                          <a:noFill/>
                        </a:ln>
                        <a:solidFill>
                          <a:srgbClr val="003399"/>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51208" name="Slide Number Placeholder 5"/>
          <p:cNvSpPr>
            <a:spLocks noGrp="1"/>
          </p:cNvSpPr>
          <p:nvPr>
            <p:ph type="sldNum" sz="quarter" idx="12"/>
          </p:nvPr>
        </p:nvSpPr>
        <p:spPr>
          <a:noFill/>
        </p:spPr>
        <p:txBody>
          <a:bodyPr/>
          <a:lstStyle/>
          <a:p>
            <a:fld id="{D089205B-43DA-464B-9638-A719ED5BE9FB}" type="slidenum">
              <a:rPr lang="en-US" smtClean="0">
                <a:latin typeface="Arial" pitchFamily="34" charset="0"/>
              </a:rPr>
              <a:pPr/>
              <a:t>22</a:t>
            </a:fld>
            <a:endParaRPr lang="en-US" smtClean="0">
              <a:latin typeface="Arial" pitchFamily="34" charset="0"/>
            </a:endParaRPr>
          </a:p>
        </p:txBody>
      </p:sp>
      <p:sp>
        <p:nvSpPr>
          <p:cNvPr id="51209" name="Text Box 4"/>
          <p:cNvSpPr txBox="1">
            <a:spLocks noChangeArrowheads="1"/>
          </p:cNvSpPr>
          <p:nvPr/>
        </p:nvSpPr>
        <p:spPr bwMode="auto">
          <a:xfrm>
            <a:off x="7634288" y="6521450"/>
            <a:ext cx="1509712" cy="369888"/>
          </a:xfrm>
          <a:prstGeom prst="rect">
            <a:avLst/>
          </a:prstGeom>
          <a:noFill/>
          <a:ln w="9525">
            <a:noFill/>
            <a:miter lim="800000"/>
            <a:headEnd/>
            <a:tailEnd/>
          </a:ln>
        </p:spPr>
        <p:txBody>
          <a:bodyPr>
            <a:spAutoFit/>
          </a:bodyPr>
          <a:lstStyle/>
          <a:p>
            <a:pPr algn="r">
              <a:spcBef>
                <a:spcPct val="50000"/>
              </a:spcBef>
            </a:pPr>
            <a:r>
              <a:rPr lang="en-US" sz="1800">
                <a:solidFill>
                  <a:schemeClr val="bg1"/>
                </a:solidFill>
              </a:rPr>
              <a:t>P 15-17</a:t>
            </a:r>
          </a:p>
        </p:txBody>
      </p:sp>
      <p:sp>
        <p:nvSpPr>
          <p:cNvPr id="51210" name="Text Box 122"/>
          <p:cNvSpPr txBox="1">
            <a:spLocks noChangeArrowheads="1"/>
          </p:cNvSpPr>
          <p:nvPr/>
        </p:nvSpPr>
        <p:spPr bwMode="auto">
          <a:xfrm>
            <a:off x="0" y="6519863"/>
            <a:ext cx="4714875" cy="366712"/>
          </a:xfrm>
          <a:prstGeom prst="rect">
            <a:avLst/>
          </a:prstGeom>
          <a:noFill/>
          <a:ln w="9525">
            <a:noFill/>
            <a:miter lim="800000"/>
            <a:headEnd/>
            <a:tailEnd/>
          </a:ln>
        </p:spPr>
        <p:txBody>
          <a:bodyPr>
            <a:spAutoFit/>
          </a:bodyPr>
          <a:lstStyle/>
          <a:p>
            <a:pPr>
              <a:spcBef>
                <a:spcPct val="50000"/>
              </a:spcBef>
            </a:pPr>
            <a:r>
              <a:rPr lang="en-US" sz="1800">
                <a:solidFill>
                  <a:schemeClr val="bg1"/>
                </a:solidFill>
              </a:rPr>
              <a:t>QA at Programme Level</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ChangeArrowheads="1"/>
          </p:cNvSpPr>
          <p:nvPr>
            <p:ph type="title"/>
          </p:nvPr>
        </p:nvSpPr>
        <p:spPr>
          <a:xfrm>
            <a:off x="1930400" y="274638"/>
            <a:ext cx="6908800" cy="1143000"/>
          </a:xfrm>
        </p:spPr>
        <p:txBody>
          <a:bodyPr/>
          <a:lstStyle/>
          <a:p>
            <a:pPr algn="l"/>
            <a:r>
              <a:rPr lang="en-GB" sz="3200" smtClean="0"/>
              <a:t>2. Programme Specification</a:t>
            </a:r>
            <a:endParaRPr lang="en-US" sz="3200" smtClean="0"/>
          </a:p>
        </p:txBody>
      </p:sp>
      <p:graphicFrame>
        <p:nvGraphicFramePr>
          <p:cNvPr id="7" name="Table 6"/>
          <p:cNvGraphicFramePr>
            <a:graphicFrameLocks noGrp="1"/>
          </p:cNvGraphicFramePr>
          <p:nvPr/>
        </p:nvGraphicFramePr>
        <p:xfrm>
          <a:off x="457200" y="2201863"/>
          <a:ext cx="8304213" cy="2217738"/>
        </p:xfrm>
        <a:graphic>
          <a:graphicData uri="http://schemas.openxmlformats.org/drawingml/2006/table">
            <a:tbl>
              <a:tblPr/>
              <a:tblGrid>
                <a:gridCol w="468313"/>
                <a:gridCol w="5081587"/>
                <a:gridCol w="390525"/>
                <a:gridCol w="390525"/>
                <a:gridCol w="390525"/>
                <a:gridCol w="392113"/>
                <a:gridCol w="388937"/>
                <a:gridCol w="390525"/>
                <a:gridCol w="411163"/>
              </a:tblGrid>
              <a:tr h="24765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cs typeface="Times New Roman" pitchFamily="18" charset="0"/>
                        </a:rPr>
                        <a:t>2</a:t>
                      </a:r>
                      <a:endParaRPr kumimoji="0" lang="en-US" sz="1600" b="0" i="0" u="none" strike="noStrike" cap="none" normalizeH="0" baseline="0" dirty="0" smtClean="0">
                        <a:ln>
                          <a:noFill/>
                        </a:ln>
                        <a:solidFill>
                          <a:schemeClr val="tx1"/>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dirty="0" smtClean="0">
                          <a:ln>
                            <a:noFill/>
                          </a:ln>
                          <a:solidFill>
                            <a:schemeClr val="tx1"/>
                          </a:solidFill>
                          <a:effectLst/>
                          <a:latin typeface="Arial" charset="0"/>
                          <a:cs typeface="Times New Roman" pitchFamily="18" charset="0"/>
                        </a:rPr>
                        <a:t>Programme Specification</a:t>
                      </a:r>
                      <a:endParaRPr kumimoji="0" lang="en-US" sz="1600" b="0" i="0" u="none" strike="noStrike" cap="none" normalizeH="0" baseline="0" dirty="0" smtClean="0">
                        <a:ln>
                          <a:noFill/>
                        </a:ln>
                        <a:solidFill>
                          <a:schemeClr val="tx1"/>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Times New Roman" pitchFamily="18" charset="0"/>
                        </a:rPr>
                        <a:t>1</a:t>
                      </a: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Times New Roman" pitchFamily="18" charset="0"/>
                        </a:rPr>
                        <a:t>2</a:t>
                      </a: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Times New Roman" pitchFamily="18" charset="0"/>
                        </a:rPr>
                        <a:t>3</a:t>
                      </a: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Times New Roman" pitchFamily="18" charset="0"/>
                        </a:rPr>
                        <a:t>4</a:t>
                      </a: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Times New Roman" pitchFamily="18" charset="0"/>
                        </a:rPr>
                        <a:t>5</a:t>
                      </a: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Times New Roman" pitchFamily="18" charset="0"/>
                        </a:rPr>
                        <a:t>6</a:t>
                      </a: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Times New Roman" pitchFamily="18" charset="0"/>
                        </a:rPr>
                        <a:t>7</a:t>
                      </a: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Times New Roman" pitchFamily="18" charset="0"/>
                        </a:rPr>
                        <a:t>2.1</a:t>
                      </a: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Times New Roman" pitchFamily="18" charset="0"/>
                        </a:rPr>
                        <a:t>The university uses </a:t>
                      </a:r>
                      <a:r>
                        <a:rPr kumimoji="0" lang="en-US" sz="1600" b="0" i="0" u="none" strike="noStrike" cap="none" normalizeH="0" baseline="0" dirty="0" err="1" smtClean="0">
                          <a:ln>
                            <a:noFill/>
                          </a:ln>
                          <a:solidFill>
                            <a:schemeClr val="tx1"/>
                          </a:solidFill>
                          <a:effectLst/>
                          <a:latin typeface="Arial" charset="0"/>
                          <a:cs typeface="Times New Roman" pitchFamily="18" charset="0"/>
                        </a:rPr>
                        <a:t>programme</a:t>
                      </a:r>
                      <a:r>
                        <a:rPr kumimoji="0" lang="en-US" sz="1600" b="0" i="0" u="none" strike="noStrike" cap="none" normalizeH="0" baseline="0" dirty="0" smtClean="0">
                          <a:ln>
                            <a:noFill/>
                          </a:ln>
                          <a:solidFill>
                            <a:schemeClr val="tx1"/>
                          </a:solidFill>
                          <a:effectLst/>
                          <a:latin typeface="Arial" charset="0"/>
                          <a:cs typeface="Times New Roman" pitchFamily="18" charset="0"/>
                        </a:rPr>
                        <a:t> specification </a:t>
                      </a:r>
                      <a:r>
                        <a:rPr kumimoji="0" lang="en-US" sz="1600" b="0" i="0" u="none" strike="noStrike" cap="none" normalizeH="0" baseline="0" dirty="0" smtClean="0">
                          <a:ln>
                            <a:noFill/>
                          </a:ln>
                          <a:solidFill>
                            <a:srgbClr val="FF0000"/>
                          </a:solidFill>
                          <a:effectLst/>
                          <a:latin typeface="Arial" charset="0"/>
                          <a:cs typeface="Times New Roman" pitchFamily="18" charset="0"/>
                        </a:rPr>
                        <a:t>(1)</a:t>
                      </a: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4295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Times New Roman" pitchFamily="18" charset="0"/>
                        </a:rPr>
                        <a:t>2.2</a:t>
                      </a: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Times New Roman" pitchFamily="18" charset="0"/>
                        </a:rPr>
                        <a:t>The </a:t>
                      </a:r>
                      <a:r>
                        <a:rPr kumimoji="0" lang="en-US" sz="1600" b="0" i="0" u="none" strike="noStrike" cap="none" normalizeH="0" baseline="0" dirty="0" err="1" smtClean="0">
                          <a:ln>
                            <a:noFill/>
                          </a:ln>
                          <a:solidFill>
                            <a:schemeClr val="tx1"/>
                          </a:solidFill>
                          <a:effectLst/>
                          <a:latin typeface="Arial" charset="0"/>
                          <a:cs typeface="Times New Roman" pitchFamily="18" charset="0"/>
                        </a:rPr>
                        <a:t>programme</a:t>
                      </a:r>
                      <a:r>
                        <a:rPr kumimoji="0" lang="en-US" sz="1600" b="0" i="0" u="none" strike="noStrike" cap="none" normalizeH="0" baseline="0" dirty="0" smtClean="0">
                          <a:ln>
                            <a:noFill/>
                          </a:ln>
                          <a:solidFill>
                            <a:schemeClr val="tx1"/>
                          </a:solidFill>
                          <a:effectLst/>
                          <a:latin typeface="Arial" charset="0"/>
                          <a:cs typeface="Times New Roman" pitchFamily="18" charset="0"/>
                        </a:rPr>
                        <a:t> specification shows the expected learning outcomes and how these can be achieved </a:t>
                      </a:r>
                      <a:r>
                        <a:rPr kumimoji="0" lang="en-US" sz="1600" b="0" i="0" u="none" strike="noStrike" cap="none" normalizeH="0" baseline="0" dirty="0" smtClean="0">
                          <a:ln>
                            <a:noFill/>
                          </a:ln>
                          <a:solidFill>
                            <a:srgbClr val="FF0000"/>
                          </a:solidFill>
                          <a:effectLst/>
                          <a:latin typeface="Arial" charset="0"/>
                          <a:cs typeface="Times New Roman" pitchFamily="18" charset="0"/>
                        </a:rPr>
                        <a:t>(1,2,3)</a:t>
                      </a: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731838">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Times New Roman" pitchFamily="18" charset="0"/>
                        </a:rPr>
                        <a:t>2.3</a:t>
                      </a: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Times New Roman" pitchFamily="18" charset="0"/>
                        </a:rPr>
                        <a:t>The </a:t>
                      </a:r>
                      <a:r>
                        <a:rPr kumimoji="0" lang="en-US" sz="1600" b="0" i="0" u="none" strike="noStrike" cap="none" normalizeH="0" baseline="0" dirty="0" err="1" smtClean="0">
                          <a:ln>
                            <a:noFill/>
                          </a:ln>
                          <a:solidFill>
                            <a:schemeClr val="tx1"/>
                          </a:solidFill>
                          <a:effectLst/>
                          <a:latin typeface="Arial" charset="0"/>
                          <a:cs typeface="Times New Roman" pitchFamily="18" charset="0"/>
                        </a:rPr>
                        <a:t>programme</a:t>
                      </a:r>
                      <a:r>
                        <a:rPr kumimoji="0" lang="en-US" sz="1600" b="0" i="0" u="none" strike="noStrike" cap="none" normalizeH="0" baseline="0" dirty="0" smtClean="0">
                          <a:ln>
                            <a:noFill/>
                          </a:ln>
                          <a:solidFill>
                            <a:schemeClr val="tx1"/>
                          </a:solidFill>
                          <a:effectLst/>
                          <a:latin typeface="Arial" charset="0"/>
                          <a:cs typeface="Times New Roman" pitchFamily="18" charset="0"/>
                        </a:rPr>
                        <a:t> specification is informative, communicated, and made available to the stakeholders </a:t>
                      </a:r>
                      <a:r>
                        <a:rPr kumimoji="0" lang="en-US" sz="1600" b="0" i="0" u="none" strike="noStrike" cap="none" normalizeH="0" baseline="0" dirty="0" smtClean="0">
                          <a:ln>
                            <a:noFill/>
                          </a:ln>
                          <a:solidFill>
                            <a:srgbClr val="FF0000"/>
                          </a:solidFill>
                          <a:effectLst/>
                          <a:latin typeface="Arial" charset="0"/>
                          <a:cs typeface="Times New Roman" pitchFamily="18" charset="0"/>
                        </a:rPr>
                        <a:t>(1,3)</a:t>
                      </a: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24765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en-US" sz="1600" b="1" i="0" u="none" strike="noStrike" cap="none" normalizeH="0" baseline="0" smtClean="0">
                          <a:ln>
                            <a:noFill/>
                          </a:ln>
                          <a:solidFill>
                            <a:schemeClr val="tx1"/>
                          </a:solidFill>
                          <a:effectLst/>
                          <a:latin typeface="Arial" charset="0"/>
                          <a:cs typeface="Times New Roman" pitchFamily="18" charset="0"/>
                        </a:rPr>
                        <a:t>Overall opinion</a:t>
                      </a:r>
                      <a:endParaRPr kumimoji="0" lang="en-US" sz="1600" b="0" i="0" u="none" strike="noStrike" cap="none" normalizeH="0" baseline="0" smtClean="0">
                        <a:ln>
                          <a:noFill/>
                        </a:ln>
                        <a:solidFill>
                          <a:schemeClr val="tx1"/>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smtClean="0">
                        <a:ln>
                          <a:noFill/>
                        </a:ln>
                        <a:solidFill>
                          <a:schemeClr val="tx1"/>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Arial" charset="0"/>
                        <a:cs typeface="Times New Roman" pitchFamily="18" charset="0"/>
                      </a:endParaRPr>
                    </a:p>
                  </a:txBody>
                  <a:tcPr marL="61770" marR="61770"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53312" name="Slide Number Placeholder 5"/>
          <p:cNvSpPr>
            <a:spLocks noGrp="1"/>
          </p:cNvSpPr>
          <p:nvPr>
            <p:ph type="sldNum" sz="quarter" idx="12"/>
          </p:nvPr>
        </p:nvSpPr>
        <p:spPr>
          <a:noFill/>
        </p:spPr>
        <p:txBody>
          <a:bodyPr/>
          <a:lstStyle/>
          <a:p>
            <a:fld id="{A8A311B3-8AE0-4A70-8300-668CA9C4AD01}" type="slidenum">
              <a:rPr lang="en-US" smtClean="0">
                <a:latin typeface="Arial" pitchFamily="34" charset="0"/>
              </a:rPr>
              <a:pPr/>
              <a:t>23</a:t>
            </a:fld>
            <a:endParaRPr lang="en-US" smtClean="0">
              <a:latin typeface="Arial" pitchFamily="34" charset="0"/>
            </a:endParaRPr>
          </a:p>
        </p:txBody>
      </p:sp>
      <p:sp>
        <p:nvSpPr>
          <p:cNvPr id="53313" name="Text Box 4"/>
          <p:cNvSpPr txBox="1">
            <a:spLocks noChangeArrowheads="1"/>
          </p:cNvSpPr>
          <p:nvPr/>
        </p:nvSpPr>
        <p:spPr bwMode="auto">
          <a:xfrm>
            <a:off x="7634288" y="6521450"/>
            <a:ext cx="1509712" cy="369888"/>
          </a:xfrm>
          <a:prstGeom prst="rect">
            <a:avLst/>
          </a:prstGeom>
          <a:noFill/>
          <a:ln w="9525">
            <a:noFill/>
            <a:miter lim="800000"/>
            <a:headEnd/>
            <a:tailEnd/>
          </a:ln>
        </p:spPr>
        <p:txBody>
          <a:bodyPr>
            <a:spAutoFit/>
          </a:bodyPr>
          <a:lstStyle/>
          <a:p>
            <a:pPr algn="r">
              <a:spcBef>
                <a:spcPct val="50000"/>
              </a:spcBef>
            </a:pPr>
            <a:r>
              <a:rPr lang="en-US" sz="1800">
                <a:solidFill>
                  <a:schemeClr val="bg1"/>
                </a:solidFill>
              </a:rPr>
              <a:t>P 15-17</a:t>
            </a:r>
          </a:p>
        </p:txBody>
      </p:sp>
      <p:sp>
        <p:nvSpPr>
          <p:cNvPr id="53314" name="Text Box 122"/>
          <p:cNvSpPr txBox="1">
            <a:spLocks noChangeArrowheads="1"/>
          </p:cNvSpPr>
          <p:nvPr/>
        </p:nvSpPr>
        <p:spPr bwMode="auto">
          <a:xfrm>
            <a:off x="0" y="6519863"/>
            <a:ext cx="4714875" cy="366712"/>
          </a:xfrm>
          <a:prstGeom prst="rect">
            <a:avLst/>
          </a:prstGeom>
          <a:noFill/>
          <a:ln w="9525">
            <a:noFill/>
            <a:miter lim="800000"/>
            <a:headEnd/>
            <a:tailEnd/>
          </a:ln>
        </p:spPr>
        <p:txBody>
          <a:bodyPr>
            <a:spAutoFit/>
          </a:bodyPr>
          <a:lstStyle/>
          <a:p>
            <a:pPr>
              <a:spcBef>
                <a:spcPct val="50000"/>
              </a:spcBef>
            </a:pPr>
            <a:r>
              <a:rPr lang="en-US" sz="1800">
                <a:solidFill>
                  <a:schemeClr val="bg1"/>
                </a:solidFill>
              </a:rPr>
              <a:t>QA at Programme Level</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title"/>
          </p:nvPr>
        </p:nvSpPr>
        <p:spPr>
          <a:xfrm>
            <a:off x="2082800" y="152400"/>
            <a:ext cx="6908800" cy="1143000"/>
          </a:xfrm>
        </p:spPr>
        <p:txBody>
          <a:bodyPr/>
          <a:lstStyle/>
          <a:p>
            <a:pPr algn="l"/>
            <a:r>
              <a:rPr lang="en-GB" sz="3200" smtClean="0"/>
              <a:t>2. Programme Specification</a:t>
            </a:r>
            <a:endParaRPr lang="en-US" sz="3200" smtClean="0"/>
          </a:p>
        </p:txBody>
      </p:sp>
      <p:sp>
        <p:nvSpPr>
          <p:cNvPr id="55298" name="Text Box 5"/>
          <p:cNvSpPr txBox="1">
            <a:spLocks noChangeArrowheads="1"/>
          </p:cNvSpPr>
          <p:nvPr/>
        </p:nvSpPr>
        <p:spPr bwMode="auto">
          <a:xfrm>
            <a:off x="350838" y="1647825"/>
            <a:ext cx="8716962" cy="4524375"/>
          </a:xfrm>
          <a:prstGeom prst="rect">
            <a:avLst/>
          </a:prstGeom>
          <a:noFill/>
          <a:ln w="9525">
            <a:noFill/>
            <a:miter lim="800000"/>
            <a:headEnd/>
            <a:tailEnd/>
          </a:ln>
        </p:spPr>
        <p:txBody>
          <a:bodyPr lIns="91437" tIns="45718" rIns="91437" bIns="45718">
            <a:spAutoFit/>
          </a:bodyPr>
          <a:lstStyle/>
          <a:p>
            <a:r>
              <a:rPr lang="en-US" sz="1800">
                <a:solidFill>
                  <a:srgbClr val="003399"/>
                </a:solidFill>
              </a:rPr>
              <a:t>The following information should be included in the programme specification: </a:t>
            </a:r>
          </a:p>
          <a:p>
            <a:r>
              <a:rPr lang="en-US" sz="1800">
                <a:solidFill>
                  <a:srgbClr val="003399"/>
                </a:solidFill>
              </a:rPr>
              <a:t> </a:t>
            </a:r>
          </a:p>
          <a:p>
            <a:pPr>
              <a:buFont typeface="Arial" pitchFamily="34" charset="0"/>
              <a:buChar char="•"/>
            </a:pPr>
            <a:r>
              <a:rPr lang="en-US" sz="1800">
                <a:solidFill>
                  <a:srgbClr val="003399"/>
                </a:solidFill>
              </a:rPr>
              <a:t> Awarding body/institution</a:t>
            </a:r>
          </a:p>
          <a:p>
            <a:pPr>
              <a:buFont typeface="Arial" pitchFamily="34" charset="0"/>
              <a:buChar char="•"/>
            </a:pPr>
            <a:r>
              <a:rPr lang="en-US" sz="1800">
                <a:solidFill>
                  <a:srgbClr val="003399"/>
                </a:solidFill>
              </a:rPr>
              <a:t> Teaching institution (if different)</a:t>
            </a:r>
          </a:p>
          <a:p>
            <a:pPr>
              <a:buFont typeface="Arial" pitchFamily="34" charset="0"/>
              <a:buChar char="•"/>
            </a:pPr>
            <a:r>
              <a:rPr lang="en-US" sz="1800">
                <a:solidFill>
                  <a:srgbClr val="003399"/>
                </a:solidFill>
              </a:rPr>
              <a:t> Details of the accreditation by a professional or statutory body</a:t>
            </a:r>
          </a:p>
          <a:p>
            <a:pPr>
              <a:buFont typeface="Arial" pitchFamily="34" charset="0"/>
              <a:buChar char="•"/>
            </a:pPr>
            <a:r>
              <a:rPr lang="en-US" sz="1800">
                <a:solidFill>
                  <a:srgbClr val="003399"/>
                </a:solidFill>
              </a:rPr>
              <a:t> Name of the final award</a:t>
            </a:r>
          </a:p>
          <a:p>
            <a:pPr>
              <a:buFont typeface="Arial" pitchFamily="34" charset="0"/>
              <a:buChar char="•"/>
            </a:pPr>
            <a:r>
              <a:rPr lang="en-US" sz="1800">
                <a:solidFill>
                  <a:srgbClr val="003399"/>
                </a:solidFill>
              </a:rPr>
              <a:t> Programme title</a:t>
            </a:r>
          </a:p>
          <a:p>
            <a:pPr>
              <a:buFont typeface="Arial" pitchFamily="34" charset="0"/>
              <a:buChar char="•"/>
            </a:pPr>
            <a:r>
              <a:rPr lang="en-US" sz="1800">
                <a:solidFill>
                  <a:srgbClr val="003399"/>
                </a:solidFill>
              </a:rPr>
              <a:t> Learning outcomes of the programme</a:t>
            </a:r>
          </a:p>
          <a:p>
            <a:pPr>
              <a:buFont typeface="Arial" pitchFamily="34" charset="0"/>
              <a:buChar char="•"/>
            </a:pPr>
            <a:r>
              <a:rPr lang="en-US" sz="1800">
                <a:solidFill>
                  <a:srgbClr val="003399"/>
                </a:solidFill>
              </a:rPr>
              <a:t> Admission criteria or requirements to the programme</a:t>
            </a:r>
          </a:p>
          <a:p>
            <a:pPr>
              <a:buFont typeface="Arial" pitchFamily="34" charset="0"/>
              <a:buChar char="•"/>
            </a:pPr>
            <a:r>
              <a:rPr lang="en-US" sz="1800">
                <a:solidFill>
                  <a:srgbClr val="003399"/>
                </a:solidFill>
              </a:rPr>
              <a:t> Relevant subject benchmark statements and other external and internal reference points used to provide information on programme outcomes</a:t>
            </a:r>
          </a:p>
          <a:p>
            <a:pPr>
              <a:buFont typeface="Arial" pitchFamily="34" charset="0"/>
              <a:buChar char="•"/>
            </a:pPr>
            <a:r>
              <a:rPr lang="en-US" sz="1800">
                <a:solidFill>
                  <a:srgbClr val="003399"/>
                </a:solidFill>
              </a:rPr>
              <a:t> Programme outcomes such as knowledge, skills and attitudes</a:t>
            </a:r>
          </a:p>
          <a:p>
            <a:pPr>
              <a:buFont typeface="Arial" pitchFamily="34" charset="0"/>
              <a:buChar char="•"/>
            </a:pPr>
            <a:r>
              <a:rPr lang="en-US" sz="1800">
                <a:solidFill>
                  <a:srgbClr val="003399"/>
                </a:solidFill>
              </a:rPr>
              <a:t> Teaching, learning and assessment strategies to enable outcomes to be achieved and demonstrated</a:t>
            </a:r>
          </a:p>
          <a:p>
            <a:pPr>
              <a:buFont typeface="Arial" pitchFamily="34" charset="0"/>
              <a:buChar char="•"/>
            </a:pPr>
            <a:r>
              <a:rPr lang="en-US" sz="1800">
                <a:solidFill>
                  <a:srgbClr val="003399"/>
                </a:solidFill>
              </a:rPr>
              <a:t> Programme structure and requirements including levels, modules, credits, etc.</a:t>
            </a:r>
          </a:p>
          <a:p>
            <a:pPr>
              <a:buFont typeface="Arial" pitchFamily="34" charset="0"/>
              <a:buChar char="•"/>
            </a:pPr>
            <a:r>
              <a:rPr lang="en-US" sz="1800">
                <a:solidFill>
                  <a:srgbClr val="003399"/>
                </a:solidFill>
              </a:rPr>
              <a:t> Date on which the programme specification was written or revised</a:t>
            </a:r>
          </a:p>
        </p:txBody>
      </p:sp>
      <p:sp>
        <p:nvSpPr>
          <p:cNvPr id="55299" name="Slide Number Placeholder 5"/>
          <p:cNvSpPr>
            <a:spLocks noGrp="1"/>
          </p:cNvSpPr>
          <p:nvPr>
            <p:ph type="sldNum" sz="quarter" idx="12"/>
          </p:nvPr>
        </p:nvSpPr>
        <p:spPr>
          <a:noFill/>
        </p:spPr>
        <p:txBody>
          <a:bodyPr/>
          <a:lstStyle/>
          <a:p>
            <a:fld id="{8A14083B-474B-4A3B-B11F-CEC5F330CB22}" type="slidenum">
              <a:rPr lang="en-US" smtClean="0">
                <a:latin typeface="Arial" pitchFamily="34" charset="0"/>
              </a:rPr>
              <a:pPr/>
              <a:t>24</a:t>
            </a:fld>
            <a:endParaRPr lang="en-US" smtClean="0">
              <a:latin typeface="Arial" pitchFamily="34" charset="0"/>
            </a:endParaRPr>
          </a:p>
        </p:txBody>
      </p:sp>
      <p:sp>
        <p:nvSpPr>
          <p:cNvPr id="55300" name="Text Box 4"/>
          <p:cNvSpPr txBox="1">
            <a:spLocks noChangeArrowheads="1"/>
          </p:cNvSpPr>
          <p:nvPr/>
        </p:nvSpPr>
        <p:spPr bwMode="auto">
          <a:xfrm>
            <a:off x="7634288" y="6521450"/>
            <a:ext cx="1509712" cy="369888"/>
          </a:xfrm>
          <a:prstGeom prst="rect">
            <a:avLst/>
          </a:prstGeom>
          <a:noFill/>
          <a:ln w="9525">
            <a:noFill/>
            <a:miter lim="800000"/>
            <a:headEnd/>
            <a:tailEnd/>
          </a:ln>
        </p:spPr>
        <p:txBody>
          <a:bodyPr>
            <a:spAutoFit/>
          </a:bodyPr>
          <a:lstStyle/>
          <a:p>
            <a:pPr algn="r">
              <a:spcBef>
                <a:spcPct val="50000"/>
              </a:spcBef>
            </a:pPr>
            <a:r>
              <a:rPr lang="en-US" sz="1800">
                <a:solidFill>
                  <a:schemeClr val="bg1"/>
                </a:solidFill>
              </a:rPr>
              <a:t>P15-17</a:t>
            </a:r>
          </a:p>
        </p:txBody>
      </p:sp>
      <p:sp>
        <p:nvSpPr>
          <p:cNvPr id="55301" name="Text Box 122"/>
          <p:cNvSpPr txBox="1">
            <a:spLocks noChangeArrowheads="1"/>
          </p:cNvSpPr>
          <p:nvPr/>
        </p:nvSpPr>
        <p:spPr bwMode="auto">
          <a:xfrm>
            <a:off x="0" y="6519863"/>
            <a:ext cx="4714875" cy="366712"/>
          </a:xfrm>
          <a:prstGeom prst="rect">
            <a:avLst/>
          </a:prstGeom>
          <a:noFill/>
          <a:ln w="9525">
            <a:noFill/>
            <a:miter lim="800000"/>
            <a:headEnd/>
            <a:tailEnd/>
          </a:ln>
        </p:spPr>
        <p:txBody>
          <a:bodyPr>
            <a:spAutoFit/>
          </a:bodyPr>
          <a:lstStyle/>
          <a:p>
            <a:pPr>
              <a:spcBef>
                <a:spcPct val="50000"/>
              </a:spcBef>
            </a:pPr>
            <a:r>
              <a:rPr lang="en-US" sz="1800">
                <a:solidFill>
                  <a:schemeClr val="bg1"/>
                </a:solidFill>
              </a:rPr>
              <a:t>QA at Programme Level</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Number Placeholder 5"/>
          <p:cNvSpPr>
            <a:spLocks noGrp="1"/>
          </p:cNvSpPr>
          <p:nvPr>
            <p:ph type="sldNum" sz="quarter" idx="12"/>
          </p:nvPr>
        </p:nvSpPr>
        <p:spPr>
          <a:noFill/>
        </p:spPr>
        <p:txBody>
          <a:bodyPr/>
          <a:lstStyle/>
          <a:p>
            <a:fld id="{891BDB93-13B8-486A-844C-FAF9E0C354D6}" type="slidenum">
              <a:rPr lang="en-US" smtClean="0">
                <a:latin typeface="Arial" pitchFamily="34" charset="0"/>
              </a:rPr>
              <a:pPr/>
              <a:t>25</a:t>
            </a:fld>
            <a:endParaRPr lang="en-US" smtClean="0">
              <a:latin typeface="Arial" pitchFamily="34" charset="0"/>
            </a:endParaRPr>
          </a:p>
        </p:txBody>
      </p:sp>
      <p:sp>
        <p:nvSpPr>
          <p:cNvPr id="57346" name="Rectangle 2"/>
          <p:cNvSpPr>
            <a:spLocks noGrp="1" noChangeArrowheads="1"/>
          </p:cNvSpPr>
          <p:nvPr>
            <p:ph type="title"/>
          </p:nvPr>
        </p:nvSpPr>
        <p:spPr>
          <a:xfrm>
            <a:off x="1397000" y="304800"/>
            <a:ext cx="6908800" cy="1143000"/>
          </a:xfrm>
        </p:spPr>
        <p:txBody>
          <a:bodyPr/>
          <a:lstStyle/>
          <a:p>
            <a:r>
              <a:rPr lang="en-GB" sz="3200" smtClean="0"/>
              <a:t>2. Programme Specifications</a:t>
            </a:r>
            <a:endParaRPr lang="en-US" sz="3200" smtClean="0"/>
          </a:p>
        </p:txBody>
      </p:sp>
      <p:sp>
        <p:nvSpPr>
          <p:cNvPr id="57347" name="Text Box 5"/>
          <p:cNvSpPr txBox="1">
            <a:spLocks noChangeArrowheads="1"/>
          </p:cNvSpPr>
          <p:nvPr/>
        </p:nvSpPr>
        <p:spPr bwMode="auto">
          <a:xfrm>
            <a:off x="508000" y="1800225"/>
            <a:ext cx="8318500" cy="2954338"/>
          </a:xfrm>
          <a:prstGeom prst="rect">
            <a:avLst/>
          </a:prstGeom>
          <a:noFill/>
          <a:ln w="9525">
            <a:noFill/>
            <a:miter lim="800000"/>
            <a:headEnd/>
            <a:tailEnd/>
          </a:ln>
        </p:spPr>
        <p:txBody>
          <a:bodyPr>
            <a:spAutoFit/>
          </a:bodyPr>
          <a:lstStyle/>
          <a:p>
            <a:r>
              <a:rPr lang="en-US" sz="2400" b="1">
                <a:solidFill>
                  <a:srgbClr val="003399"/>
                </a:solidFill>
              </a:rPr>
              <a:t>Diagnostic questions:</a:t>
            </a:r>
          </a:p>
          <a:p>
            <a:r>
              <a:rPr lang="en-US" sz="1800"/>
              <a:t> </a:t>
            </a:r>
          </a:p>
          <a:p>
            <a:pPr>
              <a:buFont typeface="Arial" pitchFamily="34" charset="0"/>
              <a:buChar char="•"/>
            </a:pPr>
            <a:r>
              <a:rPr lang="en-US" sz="1800">
                <a:solidFill>
                  <a:srgbClr val="003399"/>
                </a:solidFill>
              </a:rPr>
              <a:t> Are the learning outcomes translated into the programme and its courses or modules?</a:t>
            </a:r>
          </a:p>
          <a:p>
            <a:pPr>
              <a:buFont typeface="Arial" pitchFamily="34" charset="0"/>
              <a:buChar char="•"/>
            </a:pPr>
            <a:r>
              <a:rPr lang="en-US" sz="1800">
                <a:solidFill>
                  <a:srgbClr val="003399"/>
                </a:solidFill>
              </a:rPr>
              <a:t> Does the university have a programme specification as formulated by the AUN-QA?</a:t>
            </a:r>
          </a:p>
          <a:p>
            <a:pPr>
              <a:buFont typeface="Arial" pitchFamily="34" charset="0"/>
              <a:buChar char="•"/>
            </a:pPr>
            <a:r>
              <a:rPr lang="en-US" sz="1800">
                <a:solidFill>
                  <a:srgbClr val="003399"/>
                </a:solidFill>
              </a:rPr>
              <a:t> Is the programme specification published and made available or known to stakeholders?</a:t>
            </a:r>
          </a:p>
          <a:p>
            <a:pPr>
              <a:buFont typeface="Arial" pitchFamily="34" charset="0"/>
              <a:buChar char="•"/>
            </a:pPr>
            <a:r>
              <a:rPr lang="en-US" sz="1800">
                <a:solidFill>
                  <a:srgbClr val="003399"/>
                </a:solidFill>
              </a:rPr>
              <a:t> What is the process for reviewing the programme specification?</a:t>
            </a:r>
          </a:p>
          <a:p>
            <a:r>
              <a:rPr lang="en-US" sz="1800" b="1"/>
              <a:t> </a:t>
            </a:r>
            <a:endParaRPr lang="en-US" sz="1800"/>
          </a:p>
        </p:txBody>
      </p:sp>
      <p:sp>
        <p:nvSpPr>
          <p:cNvPr id="57348" name="Text Box 6"/>
          <p:cNvSpPr txBox="1">
            <a:spLocks noChangeArrowheads="1"/>
          </p:cNvSpPr>
          <p:nvPr/>
        </p:nvSpPr>
        <p:spPr bwMode="auto">
          <a:xfrm>
            <a:off x="465138" y="4876800"/>
            <a:ext cx="8213725" cy="1200150"/>
          </a:xfrm>
          <a:prstGeom prst="rect">
            <a:avLst/>
          </a:prstGeom>
          <a:noFill/>
          <a:ln w="9525">
            <a:solidFill>
              <a:schemeClr val="tx1"/>
            </a:solidFill>
            <a:miter lim="800000"/>
            <a:headEnd/>
            <a:tailEnd/>
          </a:ln>
        </p:spPr>
        <p:txBody>
          <a:bodyPr>
            <a:spAutoFit/>
          </a:bodyPr>
          <a:lstStyle/>
          <a:p>
            <a:pPr>
              <a:spcBef>
                <a:spcPct val="50000"/>
              </a:spcBef>
            </a:pPr>
            <a:r>
              <a:rPr lang="en-US" sz="1800" b="1">
                <a:solidFill>
                  <a:schemeClr val="tx1"/>
                </a:solidFill>
              </a:rPr>
              <a:t>Examples: Programme Specifications of BA Economics , University of Leicester</a:t>
            </a:r>
          </a:p>
          <a:p>
            <a:pPr>
              <a:spcBef>
                <a:spcPct val="50000"/>
              </a:spcBef>
            </a:pPr>
            <a:endParaRPr lang="en-US" sz="1800" b="1">
              <a:solidFill>
                <a:schemeClr val="tx1"/>
              </a:solidFill>
            </a:endParaRPr>
          </a:p>
          <a:p>
            <a:pPr>
              <a:spcBef>
                <a:spcPct val="50000"/>
              </a:spcBef>
            </a:pPr>
            <a:endParaRPr lang="en-US" sz="1800">
              <a:solidFill>
                <a:schemeClr val="tx1"/>
              </a:solidFill>
            </a:endParaRPr>
          </a:p>
        </p:txBody>
      </p:sp>
      <p:sp>
        <p:nvSpPr>
          <p:cNvPr id="57349" name="Text Box 4"/>
          <p:cNvSpPr txBox="1">
            <a:spLocks noChangeArrowheads="1"/>
          </p:cNvSpPr>
          <p:nvPr/>
        </p:nvSpPr>
        <p:spPr bwMode="auto">
          <a:xfrm>
            <a:off x="7634288" y="6521450"/>
            <a:ext cx="1509712" cy="369888"/>
          </a:xfrm>
          <a:prstGeom prst="rect">
            <a:avLst/>
          </a:prstGeom>
          <a:noFill/>
          <a:ln w="9525">
            <a:noFill/>
            <a:miter lim="800000"/>
            <a:headEnd/>
            <a:tailEnd/>
          </a:ln>
        </p:spPr>
        <p:txBody>
          <a:bodyPr>
            <a:spAutoFit/>
          </a:bodyPr>
          <a:lstStyle/>
          <a:p>
            <a:pPr algn="r">
              <a:spcBef>
                <a:spcPct val="50000"/>
              </a:spcBef>
            </a:pPr>
            <a:r>
              <a:rPr lang="en-US" sz="1800">
                <a:solidFill>
                  <a:schemeClr val="bg1"/>
                </a:solidFill>
              </a:rPr>
              <a:t>P15-17</a:t>
            </a:r>
          </a:p>
        </p:txBody>
      </p:sp>
      <p:sp>
        <p:nvSpPr>
          <p:cNvPr id="57350" name="Text Box 122"/>
          <p:cNvSpPr txBox="1">
            <a:spLocks noChangeArrowheads="1"/>
          </p:cNvSpPr>
          <p:nvPr/>
        </p:nvSpPr>
        <p:spPr bwMode="auto">
          <a:xfrm>
            <a:off x="0" y="6519863"/>
            <a:ext cx="4714875" cy="366712"/>
          </a:xfrm>
          <a:prstGeom prst="rect">
            <a:avLst/>
          </a:prstGeom>
          <a:noFill/>
          <a:ln w="9525">
            <a:noFill/>
            <a:miter lim="800000"/>
            <a:headEnd/>
            <a:tailEnd/>
          </a:ln>
        </p:spPr>
        <p:txBody>
          <a:bodyPr>
            <a:spAutoFit/>
          </a:bodyPr>
          <a:lstStyle/>
          <a:p>
            <a:pPr>
              <a:spcBef>
                <a:spcPct val="50000"/>
              </a:spcBef>
            </a:pPr>
            <a:r>
              <a:rPr lang="en-US" sz="1800">
                <a:solidFill>
                  <a:schemeClr val="bg1"/>
                </a:solidFill>
              </a:rPr>
              <a:t>QA at Programme Level</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
          <p:cNvSpPr/>
          <p:nvPr/>
        </p:nvSpPr>
        <p:spPr>
          <a:xfrm>
            <a:off x="2332038" y="1365250"/>
            <a:ext cx="2347912" cy="2443163"/>
          </a:xfrm>
          <a:custGeom>
            <a:avLst/>
            <a:gdLst>
              <a:gd name="connsiteX0" fmla="*/ 0 w 2408605"/>
              <a:gd name="connsiteY0" fmla="*/ 2408605 h 2408605"/>
              <a:gd name="connsiteX1" fmla="*/ 705467 w 2408605"/>
              <a:gd name="connsiteY1" fmla="*/ 705464 h 2408605"/>
              <a:gd name="connsiteX2" fmla="*/ 2408610 w 2408605"/>
              <a:gd name="connsiteY2" fmla="*/ 2 h 2408605"/>
              <a:gd name="connsiteX3" fmla="*/ 2408605 w 2408605"/>
              <a:gd name="connsiteY3" fmla="*/ 2408605 h 2408605"/>
              <a:gd name="connsiteX4" fmla="*/ 0 w 2408605"/>
              <a:gd name="connsiteY4" fmla="*/ 2408605 h 24086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08605" h="2408605">
                <a:moveTo>
                  <a:pt x="0" y="2408605"/>
                </a:moveTo>
                <a:cubicBezTo>
                  <a:pt x="1" y="1769803"/>
                  <a:pt x="253765" y="1157165"/>
                  <a:pt x="705467" y="705464"/>
                </a:cubicBezTo>
                <a:cubicBezTo>
                  <a:pt x="1157169" y="253763"/>
                  <a:pt x="1769808" y="1"/>
                  <a:pt x="2408610" y="2"/>
                </a:cubicBezTo>
                <a:cubicBezTo>
                  <a:pt x="2408608" y="802870"/>
                  <a:pt x="2408607" y="1605737"/>
                  <a:pt x="2408605" y="2408605"/>
                </a:cubicBezTo>
                <a:lnTo>
                  <a:pt x="0" y="2408605"/>
                </a:lnTo>
                <a:close/>
              </a:path>
            </a:pathLst>
          </a:custGeom>
          <a:solidFill>
            <a:schemeClr val="accent2">
              <a:lumMod val="40000"/>
              <a:lumOff val="60000"/>
            </a:schemeClr>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txBody>
          <a:bodyPr lIns="1033603" tIns="1033600" rIns="397555" bIns="397555" spcCol="1145" anchor="ctr"/>
          <a:lstStyle/>
          <a:p>
            <a:pPr algn="ctr" defTabSz="2484719">
              <a:lnSpc>
                <a:spcPct val="90000"/>
              </a:lnSpc>
              <a:spcAft>
                <a:spcPct val="35000"/>
              </a:spcAft>
              <a:defRPr/>
            </a:pPr>
            <a:endParaRPr lang="en-US" sz="5600" dirty="0"/>
          </a:p>
        </p:txBody>
      </p:sp>
      <p:sp>
        <p:nvSpPr>
          <p:cNvPr id="3" name="Pie 2"/>
          <p:cNvSpPr/>
          <p:nvPr/>
        </p:nvSpPr>
        <p:spPr>
          <a:xfrm rot="16200000">
            <a:off x="2259807" y="4096543"/>
            <a:ext cx="2444750" cy="2347913"/>
          </a:xfrm>
          <a:prstGeom prst="pieWedge">
            <a:avLst/>
          </a:prstGeom>
          <a:solidFill>
            <a:srgbClr val="CCCCFF"/>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4" name="Pie 3"/>
          <p:cNvSpPr/>
          <p:nvPr/>
        </p:nvSpPr>
        <p:spPr>
          <a:xfrm rot="10800000">
            <a:off x="4762500" y="4048125"/>
            <a:ext cx="2347913" cy="2444750"/>
          </a:xfrm>
          <a:prstGeom prst="pieWedge">
            <a:avLst/>
          </a:prstGeom>
          <a:solidFill>
            <a:srgbClr val="66CCFF"/>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5" name="Pie 4"/>
          <p:cNvSpPr/>
          <p:nvPr/>
        </p:nvSpPr>
        <p:spPr>
          <a:xfrm rot="5400000">
            <a:off x="4714875" y="1425575"/>
            <a:ext cx="2443163" cy="2347913"/>
          </a:xfrm>
          <a:prstGeom prst="pieWedge">
            <a:avLst/>
          </a:prstGeom>
          <a:solidFill>
            <a:srgbClr val="CCECFF"/>
          </a:solidFill>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6" name="Circular Arrow 5"/>
          <p:cNvSpPr/>
          <p:nvPr/>
        </p:nvSpPr>
        <p:spPr>
          <a:xfrm>
            <a:off x="4311650" y="3429000"/>
            <a:ext cx="808038" cy="733425"/>
          </a:xfrm>
          <a:prstGeom prst="circularArrow">
            <a:avLst/>
          </a:prstGeom>
          <a:solidFill>
            <a:srgbClr val="003399"/>
          </a:solidFill>
        </p:spPr>
        <p:style>
          <a:lnRef idx="0">
            <a:schemeClr val="lt1">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dk1">
              <a:hueOff val="0"/>
              <a:satOff val="0"/>
              <a:lumOff val="0"/>
              <a:alphaOff val="0"/>
            </a:schemeClr>
          </a:fontRef>
        </p:style>
      </p:sp>
      <p:sp>
        <p:nvSpPr>
          <p:cNvPr id="7" name="Circular Arrow 6"/>
          <p:cNvSpPr/>
          <p:nvPr/>
        </p:nvSpPr>
        <p:spPr>
          <a:xfrm rot="10800000">
            <a:off x="4311650" y="3705225"/>
            <a:ext cx="808038" cy="730250"/>
          </a:xfrm>
          <a:prstGeom prst="circularArrow">
            <a:avLst/>
          </a:prstGeom>
          <a:solidFill>
            <a:srgbClr val="003399"/>
          </a:solidFill>
        </p:spPr>
        <p:style>
          <a:lnRef idx="0">
            <a:schemeClr val="lt1">
              <a:hueOff val="0"/>
              <a:satOff val="0"/>
              <a:lumOff val="0"/>
              <a:alphaOff val="0"/>
            </a:schemeClr>
          </a:lnRef>
          <a:fillRef idx="3">
            <a:schemeClr val="accent1">
              <a:tint val="60000"/>
              <a:hueOff val="0"/>
              <a:satOff val="0"/>
              <a:lumOff val="0"/>
              <a:alphaOff val="0"/>
            </a:schemeClr>
          </a:fillRef>
          <a:effectRef idx="2">
            <a:schemeClr val="accent1">
              <a:tint val="60000"/>
              <a:hueOff val="0"/>
              <a:satOff val="0"/>
              <a:lumOff val="0"/>
              <a:alphaOff val="0"/>
            </a:schemeClr>
          </a:effectRef>
          <a:fontRef idx="minor">
            <a:schemeClr val="dk1">
              <a:hueOff val="0"/>
              <a:satOff val="0"/>
              <a:lumOff val="0"/>
              <a:alphaOff val="0"/>
            </a:schemeClr>
          </a:fontRef>
        </p:style>
      </p:sp>
      <p:sp>
        <p:nvSpPr>
          <p:cNvPr id="59399" name="TextBox 14"/>
          <p:cNvSpPr txBox="1">
            <a:spLocks noChangeArrowheads="1"/>
          </p:cNvSpPr>
          <p:nvPr/>
        </p:nvSpPr>
        <p:spPr bwMode="auto">
          <a:xfrm>
            <a:off x="4776788" y="1641475"/>
            <a:ext cx="2333625" cy="1806575"/>
          </a:xfrm>
          <a:prstGeom prst="rect">
            <a:avLst/>
          </a:prstGeom>
          <a:noFill/>
          <a:ln w="9525">
            <a:noFill/>
            <a:miter lim="800000"/>
            <a:headEnd/>
            <a:tailEnd/>
          </a:ln>
        </p:spPr>
        <p:txBody>
          <a:bodyPr lIns="82442" tIns="41221" rIns="82442" bIns="41221">
            <a:spAutoFit/>
          </a:bodyPr>
          <a:lstStyle/>
          <a:p>
            <a:r>
              <a:rPr lang="en-US" sz="1600" b="1">
                <a:solidFill>
                  <a:srgbClr val="FF0000"/>
                </a:solidFill>
              </a:rPr>
              <a:t>Plan</a:t>
            </a:r>
          </a:p>
          <a:p>
            <a:pPr>
              <a:buFont typeface="Arial" pitchFamily="34" charset="0"/>
              <a:buChar char="•"/>
            </a:pPr>
            <a:r>
              <a:rPr lang="en-US" sz="1600"/>
              <a:t> Communicate </a:t>
            </a:r>
            <a:br>
              <a:rPr lang="en-US" sz="1600"/>
            </a:br>
            <a:r>
              <a:rPr lang="en-US" sz="1600"/>
              <a:t>intent</a:t>
            </a:r>
          </a:p>
          <a:p>
            <a:pPr>
              <a:buFont typeface="Arial" pitchFamily="34" charset="0"/>
              <a:buChar char="•"/>
            </a:pPr>
            <a:r>
              <a:rPr lang="en-US" sz="1600"/>
              <a:t> Organise team</a:t>
            </a:r>
          </a:p>
          <a:p>
            <a:pPr>
              <a:buFont typeface="Arial" pitchFamily="34" charset="0"/>
              <a:buChar char="•"/>
            </a:pPr>
            <a:r>
              <a:rPr lang="en-US" sz="1600"/>
              <a:t> Develop plan</a:t>
            </a:r>
          </a:p>
          <a:p>
            <a:pPr>
              <a:buFont typeface="Arial" pitchFamily="34" charset="0"/>
              <a:buChar char="•"/>
            </a:pPr>
            <a:r>
              <a:rPr lang="en-US" sz="1600"/>
              <a:t> Understand AUN-QA criteria &amp; process</a:t>
            </a:r>
          </a:p>
        </p:txBody>
      </p:sp>
      <p:sp>
        <p:nvSpPr>
          <p:cNvPr id="59400" name="TextBox 16"/>
          <p:cNvSpPr txBox="1">
            <a:spLocks noChangeArrowheads="1"/>
          </p:cNvSpPr>
          <p:nvPr/>
        </p:nvSpPr>
        <p:spPr bwMode="auto">
          <a:xfrm>
            <a:off x="4708525" y="4302125"/>
            <a:ext cx="2333625" cy="1806575"/>
          </a:xfrm>
          <a:prstGeom prst="rect">
            <a:avLst/>
          </a:prstGeom>
          <a:noFill/>
          <a:ln w="9525">
            <a:noFill/>
            <a:miter lim="800000"/>
            <a:headEnd/>
            <a:tailEnd/>
          </a:ln>
        </p:spPr>
        <p:txBody>
          <a:bodyPr lIns="82442" tIns="41221" rIns="82442" bIns="41221">
            <a:spAutoFit/>
          </a:bodyPr>
          <a:lstStyle/>
          <a:p>
            <a:r>
              <a:rPr lang="en-US" sz="1600" b="1">
                <a:solidFill>
                  <a:srgbClr val="FF0000"/>
                </a:solidFill>
              </a:rPr>
              <a:t>Do</a:t>
            </a:r>
          </a:p>
          <a:p>
            <a:pPr>
              <a:buFont typeface="Arial" pitchFamily="34" charset="0"/>
              <a:buChar char="•"/>
            </a:pPr>
            <a:r>
              <a:rPr lang="en-US" sz="1600"/>
              <a:t> Self-assessment </a:t>
            </a:r>
          </a:p>
          <a:p>
            <a:pPr>
              <a:buFont typeface="Arial" pitchFamily="34" charset="0"/>
              <a:buChar char="•"/>
            </a:pPr>
            <a:r>
              <a:rPr lang="en-US" sz="1600"/>
              <a:t>Collect data &amp; evidences</a:t>
            </a:r>
          </a:p>
          <a:p>
            <a:pPr>
              <a:buFont typeface="Arial" pitchFamily="34" charset="0"/>
              <a:buChar char="•"/>
            </a:pPr>
            <a:r>
              <a:rPr lang="en-US" sz="1600"/>
              <a:t> Close gaps</a:t>
            </a:r>
          </a:p>
          <a:p>
            <a:pPr>
              <a:buFont typeface="Arial" pitchFamily="34" charset="0"/>
              <a:buChar char="•"/>
            </a:pPr>
            <a:r>
              <a:rPr lang="en-US" sz="1600"/>
              <a:t> Write SAR</a:t>
            </a:r>
          </a:p>
          <a:p>
            <a:pPr>
              <a:buFont typeface="Arial" pitchFamily="34" charset="0"/>
              <a:buChar char="•"/>
            </a:pPr>
            <a:r>
              <a:rPr lang="en-US" sz="1600"/>
              <a:t> Review SAR</a:t>
            </a:r>
          </a:p>
        </p:txBody>
      </p:sp>
      <p:sp>
        <p:nvSpPr>
          <p:cNvPr id="59401" name="TextBox 17"/>
          <p:cNvSpPr txBox="1">
            <a:spLocks noChangeArrowheads="1"/>
          </p:cNvSpPr>
          <p:nvPr/>
        </p:nvSpPr>
        <p:spPr bwMode="auto">
          <a:xfrm>
            <a:off x="2306638" y="4302125"/>
            <a:ext cx="2333625" cy="822325"/>
          </a:xfrm>
          <a:prstGeom prst="rect">
            <a:avLst/>
          </a:prstGeom>
          <a:noFill/>
          <a:ln w="9525">
            <a:noFill/>
            <a:miter lim="800000"/>
            <a:headEnd/>
            <a:tailEnd/>
          </a:ln>
        </p:spPr>
        <p:txBody>
          <a:bodyPr lIns="82442" tIns="41221" rIns="82442" bIns="41221">
            <a:spAutoFit/>
          </a:bodyPr>
          <a:lstStyle/>
          <a:p>
            <a:pPr algn="r"/>
            <a:r>
              <a:rPr lang="en-US" sz="1600" b="1">
                <a:solidFill>
                  <a:srgbClr val="FF0000"/>
                </a:solidFill>
              </a:rPr>
              <a:t>Check</a:t>
            </a:r>
          </a:p>
          <a:p>
            <a:pPr algn="r">
              <a:buFont typeface="Arial" pitchFamily="34" charset="0"/>
              <a:buChar char="•"/>
            </a:pPr>
            <a:r>
              <a:rPr lang="en-US" sz="1600"/>
              <a:t> Verify SAR</a:t>
            </a:r>
          </a:p>
          <a:p>
            <a:pPr algn="r">
              <a:buFont typeface="Arial" pitchFamily="34" charset="0"/>
              <a:buChar char="•"/>
            </a:pPr>
            <a:r>
              <a:rPr lang="en-US" sz="1600"/>
              <a:t> Gather feedback</a:t>
            </a:r>
          </a:p>
        </p:txBody>
      </p:sp>
      <p:sp>
        <p:nvSpPr>
          <p:cNvPr id="59402" name="TextBox 18"/>
          <p:cNvSpPr txBox="1">
            <a:spLocks noChangeArrowheads="1"/>
          </p:cNvSpPr>
          <p:nvPr/>
        </p:nvSpPr>
        <p:spPr bwMode="auto">
          <a:xfrm>
            <a:off x="2306638" y="1641475"/>
            <a:ext cx="2333625" cy="1622425"/>
          </a:xfrm>
          <a:prstGeom prst="rect">
            <a:avLst/>
          </a:prstGeom>
          <a:noFill/>
          <a:ln w="9525">
            <a:noFill/>
            <a:miter lim="800000"/>
            <a:headEnd/>
            <a:tailEnd/>
          </a:ln>
        </p:spPr>
        <p:txBody>
          <a:bodyPr lIns="82442" tIns="41221" rIns="82442" bIns="41221">
            <a:spAutoFit/>
          </a:bodyPr>
          <a:lstStyle/>
          <a:p>
            <a:pPr algn="r"/>
            <a:r>
              <a:rPr lang="en-US" sz="1600" b="1">
                <a:solidFill>
                  <a:srgbClr val="FF0000"/>
                </a:solidFill>
              </a:rPr>
              <a:t>Act</a:t>
            </a:r>
          </a:p>
          <a:p>
            <a:pPr algn="r">
              <a:buFont typeface="Arial" pitchFamily="34" charset="0"/>
              <a:buChar char="•"/>
            </a:pPr>
            <a:r>
              <a:rPr lang="en-US" sz="1600"/>
              <a:t> Improve QA </a:t>
            </a:r>
          </a:p>
          <a:p>
            <a:pPr algn="r">
              <a:buFont typeface="Arial" pitchFamily="34" charset="0"/>
              <a:buChar char="•"/>
            </a:pPr>
            <a:r>
              <a:rPr lang="en-US" sz="1600"/>
              <a:t> Finalise SAR</a:t>
            </a:r>
          </a:p>
          <a:p>
            <a:pPr algn="r">
              <a:buFont typeface="Arial" pitchFamily="34" charset="0"/>
              <a:buChar char="•"/>
            </a:pPr>
            <a:r>
              <a:rPr lang="en-US" sz="1600"/>
              <a:t> Communicate SAR</a:t>
            </a:r>
          </a:p>
          <a:p>
            <a:pPr algn="r">
              <a:buFont typeface="Arial" pitchFamily="34" charset="0"/>
              <a:buChar char="•"/>
            </a:pPr>
            <a:r>
              <a:rPr lang="en-US" sz="1600"/>
              <a:t> Get ready</a:t>
            </a:r>
          </a:p>
          <a:p>
            <a:pPr algn="r"/>
            <a:endParaRPr lang="en-US" sz="1600"/>
          </a:p>
        </p:txBody>
      </p:sp>
      <p:sp>
        <p:nvSpPr>
          <p:cNvPr id="59403" name="TextBox 15"/>
          <p:cNvSpPr txBox="1">
            <a:spLocks noChangeArrowheads="1"/>
          </p:cNvSpPr>
          <p:nvPr/>
        </p:nvSpPr>
        <p:spPr bwMode="auto">
          <a:xfrm>
            <a:off x="3473450" y="3773488"/>
            <a:ext cx="2538413" cy="304800"/>
          </a:xfrm>
          <a:prstGeom prst="rect">
            <a:avLst/>
          </a:prstGeom>
          <a:noFill/>
          <a:ln w="9525">
            <a:noFill/>
            <a:miter lim="800000"/>
            <a:headEnd/>
            <a:tailEnd/>
          </a:ln>
        </p:spPr>
        <p:txBody>
          <a:bodyPr lIns="82442" tIns="41221" rIns="82442" bIns="41221">
            <a:spAutoFit/>
          </a:bodyPr>
          <a:lstStyle/>
          <a:p>
            <a:pPr algn="ctr"/>
            <a:r>
              <a:rPr lang="en-US" sz="1400" b="1">
                <a:solidFill>
                  <a:srgbClr val="003399"/>
                </a:solidFill>
              </a:rPr>
              <a:t>Change Management</a:t>
            </a:r>
          </a:p>
        </p:txBody>
      </p:sp>
      <p:sp>
        <p:nvSpPr>
          <p:cNvPr id="59404" name="Title 1"/>
          <p:cNvSpPr>
            <a:spLocks noGrp="1"/>
          </p:cNvSpPr>
          <p:nvPr>
            <p:ph type="title"/>
          </p:nvPr>
        </p:nvSpPr>
        <p:spPr>
          <a:xfrm>
            <a:off x="2057400" y="152400"/>
            <a:ext cx="6858000" cy="1143000"/>
          </a:xfrm>
        </p:spPr>
        <p:txBody>
          <a:bodyPr/>
          <a:lstStyle/>
          <a:p>
            <a:pPr algn="l"/>
            <a:r>
              <a:rPr lang="en-US" sz="2800" smtClean="0"/>
              <a:t>PDCA Approach to </a:t>
            </a:r>
            <a:br>
              <a:rPr lang="en-US" sz="2800" smtClean="0"/>
            </a:br>
            <a:r>
              <a:rPr lang="en-US" sz="2800" smtClean="0"/>
              <a:t>Self-assessment at Programme Level</a:t>
            </a:r>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nvGraphicFramePr>
        <p:xfrm>
          <a:off x="76200" y="762000"/>
          <a:ext cx="8915403" cy="5928712"/>
        </p:xfrm>
        <a:graphic>
          <a:graphicData uri="http://schemas.openxmlformats.org/drawingml/2006/table">
            <a:tbl>
              <a:tblPr/>
              <a:tblGrid>
                <a:gridCol w="242247"/>
                <a:gridCol w="3061111"/>
                <a:gridCol w="234906"/>
                <a:gridCol w="234906"/>
                <a:gridCol w="234906"/>
                <a:gridCol w="234906"/>
                <a:gridCol w="234906"/>
                <a:gridCol w="234906"/>
                <a:gridCol w="234906"/>
                <a:gridCol w="234906"/>
                <a:gridCol w="234906"/>
                <a:gridCol w="234906"/>
                <a:gridCol w="234906"/>
                <a:gridCol w="1115801"/>
                <a:gridCol w="954304"/>
                <a:gridCol w="957974"/>
              </a:tblGrid>
              <a:tr h="261189">
                <a:tc gridSpan="2">
                  <a:txBody>
                    <a:bodyPr/>
                    <a:lstStyle/>
                    <a:p>
                      <a:pPr algn="ctr" fontAlgn="ctr"/>
                      <a:r>
                        <a:rPr lang="en-US" sz="1400" b="1" i="0" u="none" strike="noStrike" dirty="0">
                          <a:latin typeface="Times New Roman"/>
                        </a:rPr>
                        <a:t>Activities/Month</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hMerge="1">
                  <a:txBody>
                    <a:bodyPr/>
                    <a:lstStyle/>
                    <a:p>
                      <a:endParaRPr lang="en-US"/>
                    </a:p>
                  </a:txBody>
                  <a:tcPr/>
                </a:tc>
                <a:tc>
                  <a:txBody>
                    <a:bodyPr/>
                    <a:lstStyle/>
                    <a:p>
                      <a:pPr algn="ctr" fontAlgn="ctr"/>
                      <a:r>
                        <a:rPr lang="en-US" sz="1400" b="1" i="0" u="none" strike="noStrike">
                          <a:latin typeface="Times New Roman"/>
                        </a:rPr>
                        <a:t>11</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ctr"/>
                      <a:r>
                        <a:rPr lang="en-US" sz="1400" b="1" i="0" u="none" strike="noStrike">
                          <a:latin typeface="Times New Roman"/>
                        </a:rPr>
                        <a:t>12</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ctr"/>
                      <a:r>
                        <a:rPr lang="en-US" sz="1400" b="1" i="0" u="none" strike="noStrike">
                          <a:latin typeface="Times New Roman"/>
                        </a:rPr>
                        <a:t>1</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ctr"/>
                      <a:r>
                        <a:rPr lang="en-US" sz="1400" b="1" i="0" u="none" strike="noStrike">
                          <a:latin typeface="Times New Roman"/>
                        </a:rPr>
                        <a:t>2</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ctr"/>
                      <a:r>
                        <a:rPr lang="en-US" sz="1400" b="1" i="0" u="none" strike="noStrike">
                          <a:latin typeface="Times New Roman"/>
                        </a:rPr>
                        <a:t>3</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ctr"/>
                      <a:r>
                        <a:rPr lang="en-US" sz="1400" b="1" i="0" u="none" strike="noStrike">
                          <a:latin typeface="Times New Roman"/>
                        </a:rPr>
                        <a:t>4</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ctr"/>
                      <a:r>
                        <a:rPr lang="en-US" sz="1400" b="1" i="0" u="none" strike="noStrike">
                          <a:latin typeface="Times New Roman"/>
                        </a:rPr>
                        <a:t>5</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ctr"/>
                      <a:r>
                        <a:rPr lang="en-US" sz="1400" b="1" i="0" u="none" strike="noStrike">
                          <a:latin typeface="Times New Roman"/>
                        </a:rPr>
                        <a:t>6</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ctr"/>
                      <a:r>
                        <a:rPr lang="en-US" sz="1400" b="1" i="0" u="none" strike="noStrike">
                          <a:latin typeface="Times New Roman"/>
                        </a:rPr>
                        <a:t>7</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ctr"/>
                      <a:r>
                        <a:rPr lang="en-US" sz="1400" b="1" i="0" u="none" strike="noStrike">
                          <a:latin typeface="Times New Roman"/>
                        </a:rPr>
                        <a:t>8</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ctr"/>
                      <a:r>
                        <a:rPr lang="en-US" sz="1400" b="1" i="0" u="none" strike="noStrike">
                          <a:latin typeface="Times New Roman"/>
                        </a:rPr>
                        <a:t>9</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ctr"/>
                      <a:r>
                        <a:rPr lang="en-US" sz="1400" b="1" i="0" u="none" strike="noStrike">
                          <a:latin typeface="Times New Roman"/>
                        </a:rPr>
                        <a:t>Deadline</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ctr"/>
                      <a:r>
                        <a:rPr lang="en-US" sz="1400" b="1" i="0" u="none" strike="noStrike">
                          <a:latin typeface="Times New Roman"/>
                        </a:rPr>
                        <a:t>Assigned to</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ctr"/>
                      <a:r>
                        <a:rPr lang="en-US" sz="1400" b="1" i="0" u="none" strike="noStrike">
                          <a:latin typeface="Times New Roman"/>
                        </a:rPr>
                        <a:t>Status</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r>
              <a:tr h="261189">
                <a:tc rowSpan="4">
                  <a:txBody>
                    <a:bodyPr/>
                    <a:lstStyle/>
                    <a:p>
                      <a:pPr algn="ctr" fontAlgn="ctr"/>
                      <a:r>
                        <a:rPr lang="en-US" sz="1400" b="1" i="0" u="none" strike="noStrike" dirty="0">
                          <a:latin typeface="Times New Roman"/>
                        </a:rPr>
                        <a:t>P</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dirty="0">
                          <a:latin typeface="Times New Roman"/>
                        </a:rPr>
                        <a:t>1. Communicate intent</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ctr" fontAlgn="ctr"/>
                      <a:r>
                        <a:rPr lang="en-US" sz="1400" b="0" i="0" u="none" strike="noStrike" dirty="0">
                          <a:latin typeface="Times New Roman"/>
                        </a:rPr>
                        <a:t>14/11/2011</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r>
              <a:tr h="261189">
                <a:tc vMerge="1">
                  <a:txBody>
                    <a:bodyPr/>
                    <a:lstStyle/>
                    <a:p>
                      <a:endParaRPr lang="en-US"/>
                    </a:p>
                  </a:txBody>
                  <a:tcPr/>
                </a:tc>
                <a:tc>
                  <a:txBody>
                    <a:bodyPr/>
                    <a:lstStyle/>
                    <a:p>
                      <a:pPr algn="l" fontAlgn="ctr"/>
                      <a:r>
                        <a:rPr lang="en-US" sz="1400" b="0" i="0" u="none" strike="noStrike" dirty="0">
                          <a:latin typeface="Times New Roman"/>
                        </a:rPr>
                        <a:t>2. Organizing Team</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ctr" fontAlgn="ctr"/>
                      <a:r>
                        <a:rPr lang="en-US" sz="1400" b="0" i="0" u="none" strike="noStrike" dirty="0">
                          <a:latin typeface="Times New Roman"/>
                        </a:rPr>
                        <a:t>16/11/2011</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r>
              <a:tr h="261189">
                <a:tc vMerge="1">
                  <a:txBody>
                    <a:bodyPr/>
                    <a:lstStyle/>
                    <a:p>
                      <a:endParaRPr lang="en-US"/>
                    </a:p>
                  </a:txBody>
                  <a:tcPr/>
                </a:tc>
                <a:tc>
                  <a:txBody>
                    <a:bodyPr/>
                    <a:lstStyle/>
                    <a:p>
                      <a:pPr algn="l" fontAlgn="ctr"/>
                      <a:r>
                        <a:rPr lang="en-US" sz="1400" b="0" i="0" u="none" strike="noStrike" dirty="0">
                          <a:latin typeface="Times New Roman"/>
                        </a:rPr>
                        <a:t>3. Develop plan</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ctr" fontAlgn="ctr"/>
                      <a:r>
                        <a:rPr lang="en-US" sz="1400" b="0" i="0" u="none" strike="noStrike" dirty="0">
                          <a:latin typeface="Times New Roman"/>
                        </a:rPr>
                        <a:t>18/11/2011</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r>
              <a:tr h="490043">
                <a:tc vMerge="1">
                  <a:txBody>
                    <a:bodyPr/>
                    <a:lstStyle/>
                    <a:p>
                      <a:endParaRPr lang="en-US"/>
                    </a:p>
                  </a:txBody>
                  <a:tcPr/>
                </a:tc>
                <a:tc>
                  <a:txBody>
                    <a:bodyPr/>
                    <a:lstStyle/>
                    <a:p>
                      <a:pPr algn="l" fontAlgn="ctr"/>
                      <a:r>
                        <a:rPr lang="en-US" sz="1400" b="0" i="0" u="none" strike="noStrike" dirty="0">
                          <a:latin typeface="Times New Roman"/>
                        </a:rPr>
                        <a:t>4. Understand AUN QA criteria and process</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ctr" fontAlgn="ctr"/>
                      <a:r>
                        <a:rPr lang="en-US" sz="1400" b="0" i="0" u="none" strike="noStrike" dirty="0">
                          <a:latin typeface="Times New Roman"/>
                        </a:rPr>
                        <a:t>24/11/2011</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dirty="0">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E5E0EC"/>
                    </a:solidFill>
                  </a:tcPr>
                </a:tc>
              </a:tr>
              <a:tr h="65401">
                <a:tc>
                  <a:txBody>
                    <a:bodyPr/>
                    <a:lstStyle/>
                    <a:p>
                      <a:pPr algn="ctr" fontAlgn="ctr"/>
                      <a:r>
                        <a:rPr lang="en-US" sz="1400" b="1" i="0" u="none" strike="noStrike" dirty="0">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15">
                  <a:txBody>
                    <a:bodyPr/>
                    <a:lstStyle/>
                    <a:p>
                      <a:pPr algn="ctr" fontAlgn="ctr"/>
                      <a:r>
                        <a:rPr lang="en-US" sz="1400" b="0" i="0" u="none" strike="noStrike" dirty="0">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61189">
                <a:tc rowSpan="6">
                  <a:txBody>
                    <a:bodyPr/>
                    <a:lstStyle/>
                    <a:p>
                      <a:pPr algn="ctr" fontAlgn="ctr"/>
                      <a:r>
                        <a:rPr lang="en-US" sz="1400" b="1" i="0" u="none" strike="noStrike" dirty="0">
                          <a:latin typeface="Times New Roman"/>
                        </a:rPr>
                        <a:t>D</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dirty="0">
                          <a:latin typeface="Times New Roman"/>
                        </a:rPr>
                        <a:t>5. Self assessment (Gaps analysis)</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1400" b="0" i="0" u="none" strike="noStrike" dirty="0">
                          <a:latin typeface="Times New Roman"/>
                        </a:rPr>
                        <a:t>07/12/2011</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261189">
                <a:tc vMerge="1">
                  <a:txBody>
                    <a:bodyPr/>
                    <a:lstStyle/>
                    <a:p>
                      <a:endParaRPr lang="en-US"/>
                    </a:p>
                  </a:txBody>
                  <a:tcPr/>
                </a:tc>
                <a:tc>
                  <a:txBody>
                    <a:bodyPr/>
                    <a:lstStyle/>
                    <a:p>
                      <a:pPr algn="l" fontAlgn="ctr"/>
                      <a:r>
                        <a:rPr lang="en-US" sz="1400" b="0" i="0" u="none" strike="noStrike" dirty="0">
                          <a:latin typeface="Times New Roman"/>
                        </a:rPr>
                        <a:t>6. Collect data and evidences</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dirty="0">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1400" b="0" i="0" u="none" strike="noStrike" dirty="0">
                          <a:latin typeface="Times New Roman"/>
                        </a:rPr>
                        <a:t>09/02/2012</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261189">
                <a:tc vMerge="1">
                  <a:txBody>
                    <a:bodyPr/>
                    <a:lstStyle/>
                    <a:p>
                      <a:endParaRPr lang="en-US"/>
                    </a:p>
                  </a:txBody>
                  <a:tcPr/>
                </a:tc>
                <a:tc>
                  <a:txBody>
                    <a:bodyPr/>
                    <a:lstStyle/>
                    <a:p>
                      <a:pPr algn="l" fontAlgn="ctr"/>
                      <a:r>
                        <a:rPr lang="en-US" sz="1400" b="0" i="0" u="none" strike="noStrike">
                          <a:latin typeface="Times New Roman"/>
                        </a:rPr>
                        <a:t>7. Close gaps</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dirty="0">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1400" b="0" i="0" u="none" strike="noStrike" dirty="0">
                          <a:latin typeface="Times New Roman"/>
                        </a:rPr>
                        <a:t>09/02/2012</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261189">
                <a:tc vMerge="1">
                  <a:txBody>
                    <a:bodyPr/>
                    <a:lstStyle/>
                    <a:p>
                      <a:endParaRPr lang="en-US"/>
                    </a:p>
                  </a:txBody>
                  <a:tcPr/>
                </a:tc>
                <a:tc>
                  <a:txBody>
                    <a:bodyPr/>
                    <a:lstStyle/>
                    <a:p>
                      <a:pPr algn="l" fontAlgn="ctr"/>
                      <a:r>
                        <a:rPr lang="en-US" sz="1400" b="0" i="0" u="none" strike="noStrike">
                          <a:latin typeface="Times New Roman"/>
                        </a:rPr>
                        <a:t>8. Write Self-assessment Report (SAR)</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1400" b="0" i="0" u="none" strike="noStrike" dirty="0">
                          <a:latin typeface="Times New Roman"/>
                        </a:rPr>
                        <a:t>09/02/2012</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261189">
                <a:tc vMerge="1">
                  <a:txBody>
                    <a:bodyPr/>
                    <a:lstStyle/>
                    <a:p>
                      <a:endParaRPr lang="en-US"/>
                    </a:p>
                  </a:txBody>
                  <a:tcPr/>
                </a:tc>
                <a:tc>
                  <a:txBody>
                    <a:bodyPr/>
                    <a:lstStyle/>
                    <a:p>
                      <a:pPr algn="l" fontAlgn="ctr"/>
                      <a:r>
                        <a:rPr lang="en-US" sz="1400" b="0" i="0" u="none" strike="noStrike">
                          <a:latin typeface="Times New Roman"/>
                        </a:rPr>
                        <a:t>9. Review SAR</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dirty="0">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1400" b="0" i="0" u="none" strike="noStrike" dirty="0">
                          <a:latin typeface="Times New Roman"/>
                        </a:rPr>
                        <a:t>09/02/2012</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261189">
                <a:tc vMerge="1">
                  <a:txBody>
                    <a:bodyPr/>
                    <a:lstStyle/>
                    <a:p>
                      <a:endParaRPr lang="en-US"/>
                    </a:p>
                  </a:txBody>
                  <a:tcPr/>
                </a:tc>
                <a:tc>
                  <a:txBody>
                    <a:bodyPr/>
                    <a:lstStyle/>
                    <a:p>
                      <a:pPr algn="l" fontAlgn="ctr"/>
                      <a:r>
                        <a:rPr lang="en-US" sz="1400" b="1" i="0" u="none" strike="noStrike">
                          <a:latin typeface="Times New Roman"/>
                        </a:rPr>
                        <a:t>10. Submit SAR</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ctr" fontAlgn="ctr"/>
                      <a:r>
                        <a:rPr lang="en-US" sz="1400" b="1" i="0" u="none" strike="noStrike" dirty="0">
                          <a:latin typeface="Times New Roman"/>
                        </a:rPr>
                        <a:t>10/02/2012</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00"/>
                    </a:solidFill>
                  </a:tcPr>
                </a:tc>
              </a:tr>
              <a:tr h="106187">
                <a:tc>
                  <a:txBody>
                    <a:bodyPr/>
                    <a:lstStyle/>
                    <a:p>
                      <a:pPr algn="ctr" fontAlgn="ctr"/>
                      <a:r>
                        <a:rPr lang="en-US" sz="1400" b="1" i="0" u="none" strike="noStrike" dirty="0">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15">
                  <a:txBody>
                    <a:bodyPr/>
                    <a:lstStyle/>
                    <a:p>
                      <a:pPr algn="ctr" fontAlgn="b"/>
                      <a:r>
                        <a:rPr lang="en-US" sz="1400" b="0" i="0" u="none" strike="noStrike" dirty="0">
                          <a:latin typeface="Times New Roman"/>
                        </a:rPr>
                        <a:t> </a:t>
                      </a:r>
                    </a:p>
                  </a:txBody>
                  <a:tcPr marL="7520" marR="7520" marT="75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61189">
                <a:tc rowSpan="2">
                  <a:txBody>
                    <a:bodyPr/>
                    <a:lstStyle/>
                    <a:p>
                      <a:pPr algn="ctr" fontAlgn="ctr"/>
                      <a:r>
                        <a:rPr lang="en-US" sz="1400" b="1" i="0" u="none" strike="noStrike" dirty="0">
                          <a:latin typeface="Times New Roman"/>
                        </a:rPr>
                        <a:t>C</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l" fontAlgn="ctr"/>
                      <a:r>
                        <a:rPr lang="en-US" sz="1400" b="0" i="0" u="none" strike="noStrike">
                          <a:latin typeface="Times New Roman"/>
                        </a:rPr>
                        <a:t>11. Verify SAR</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ctr"/>
                      <a:r>
                        <a:rPr lang="en-US" sz="1400" b="0" i="0" u="none" strike="noStrike" dirty="0">
                          <a:latin typeface="Times New Roman"/>
                        </a:rPr>
                        <a:t>25/03/2012</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r>
              <a:tr h="261189">
                <a:tc vMerge="1">
                  <a:txBody>
                    <a:bodyPr/>
                    <a:lstStyle/>
                    <a:p>
                      <a:endParaRPr lang="en-US"/>
                    </a:p>
                  </a:txBody>
                  <a:tcPr/>
                </a:tc>
                <a:tc>
                  <a:txBody>
                    <a:bodyPr/>
                    <a:lstStyle/>
                    <a:p>
                      <a:pPr algn="l" fontAlgn="ctr"/>
                      <a:r>
                        <a:rPr lang="en-US" sz="1400" b="0" i="0" u="none" strike="noStrike">
                          <a:latin typeface="Times New Roman"/>
                        </a:rPr>
                        <a:t>12. Gather feedback</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ctr"/>
                      <a:r>
                        <a:rPr lang="en-US" sz="1400" b="0" i="0" u="none" strike="noStrike" dirty="0">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ctr" fontAlgn="ctr"/>
                      <a:r>
                        <a:rPr lang="en-US" sz="1400" b="0" i="0" u="none" strike="noStrike" dirty="0">
                          <a:latin typeface="Times New Roman"/>
                        </a:rPr>
                        <a:t>23/04/2012</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8DB4E3"/>
                    </a:solidFill>
                  </a:tcPr>
                </a:tc>
              </a:tr>
              <a:tr h="94568">
                <a:tc>
                  <a:txBody>
                    <a:bodyPr/>
                    <a:lstStyle/>
                    <a:p>
                      <a:pPr algn="ctr" fontAlgn="ctr"/>
                      <a:r>
                        <a:rPr lang="en-US" sz="1400" b="1" i="0" u="none" strike="noStrike" dirty="0">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gridSpan="15">
                  <a:txBody>
                    <a:bodyPr/>
                    <a:lstStyle/>
                    <a:p>
                      <a:pPr algn="ctr" fontAlgn="b"/>
                      <a:r>
                        <a:rPr lang="en-US" sz="1400" b="0" i="0" u="none" strike="noStrike" dirty="0">
                          <a:latin typeface="Times New Roman"/>
                        </a:rPr>
                        <a:t> </a:t>
                      </a:r>
                    </a:p>
                  </a:txBody>
                  <a:tcPr marL="7520" marR="7520" marT="75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261189">
                <a:tc rowSpan="5">
                  <a:txBody>
                    <a:bodyPr/>
                    <a:lstStyle/>
                    <a:p>
                      <a:pPr algn="ctr" fontAlgn="ctr"/>
                      <a:r>
                        <a:rPr lang="en-US" sz="1400" b="1" i="0" u="none" strike="noStrike" dirty="0">
                          <a:latin typeface="Times New Roman"/>
                        </a:rPr>
                        <a:t>A</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13. Improve QA</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ctr"/>
                      <a:r>
                        <a:rPr lang="en-US" sz="1400" b="0" i="0" u="none" strike="noStrike" dirty="0">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ctr"/>
                      <a:r>
                        <a:rPr lang="en-US" sz="1400" b="0" i="0" u="none" strike="noStrike" dirty="0">
                          <a:latin typeface="Times New Roman"/>
                        </a:rPr>
                        <a:t>14/05/2012</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r>
              <a:tr h="261189">
                <a:tc vMerge="1">
                  <a:txBody>
                    <a:bodyPr/>
                    <a:lstStyle/>
                    <a:p>
                      <a:endParaRPr lang="en-US"/>
                    </a:p>
                  </a:txBody>
                  <a:tcPr/>
                </a:tc>
                <a:tc>
                  <a:txBody>
                    <a:bodyPr/>
                    <a:lstStyle/>
                    <a:p>
                      <a:pPr algn="l" fontAlgn="ctr"/>
                      <a:r>
                        <a:rPr lang="en-US" sz="1400" b="0" i="0" u="none" strike="noStrike">
                          <a:latin typeface="Times New Roman"/>
                        </a:rPr>
                        <a:t>14. Finalise SAR</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ctr"/>
                      <a:r>
                        <a:rPr lang="en-US" sz="1400" b="0" i="0" u="none" strike="noStrike" dirty="0">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ctr"/>
                      <a:r>
                        <a:rPr lang="en-US" sz="1400" b="0" i="0" u="none" strike="noStrike" dirty="0">
                          <a:latin typeface="Times New Roman"/>
                        </a:rPr>
                        <a:t>15/06/2012</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r>
              <a:tr h="261189">
                <a:tc vMerge="1">
                  <a:txBody>
                    <a:bodyPr/>
                    <a:lstStyle/>
                    <a:p>
                      <a:endParaRPr lang="en-US"/>
                    </a:p>
                  </a:txBody>
                  <a:tcPr/>
                </a:tc>
                <a:tc>
                  <a:txBody>
                    <a:bodyPr/>
                    <a:lstStyle/>
                    <a:p>
                      <a:pPr algn="l" fontAlgn="ctr"/>
                      <a:r>
                        <a:rPr lang="en-US" sz="1400" b="0" i="0" u="none" strike="noStrike">
                          <a:latin typeface="Times New Roman"/>
                        </a:rPr>
                        <a:t>15. Communicate SAR</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ctr"/>
                      <a:r>
                        <a:rPr lang="en-US" sz="1400" b="0" i="0" u="none" strike="noStrike" dirty="0">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ctr" fontAlgn="ctr"/>
                      <a:r>
                        <a:rPr lang="en-US" sz="1400" b="0" i="0" u="none" strike="noStrike" dirty="0">
                          <a:latin typeface="Times New Roman"/>
                        </a:rPr>
                        <a:t>15/07/2012</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r>
              <a:tr h="261189">
                <a:tc vMerge="1">
                  <a:txBody>
                    <a:bodyPr/>
                    <a:lstStyle/>
                    <a:p>
                      <a:endParaRPr lang="en-US"/>
                    </a:p>
                  </a:txBody>
                  <a:tcPr/>
                </a:tc>
                <a:tc>
                  <a:txBody>
                    <a:bodyPr/>
                    <a:lstStyle/>
                    <a:p>
                      <a:pPr algn="l" fontAlgn="ctr"/>
                      <a:r>
                        <a:rPr lang="en-US" sz="1400" b="0" i="0" u="none" strike="noStrike">
                          <a:latin typeface="Times New Roman"/>
                        </a:rPr>
                        <a:t>16. Get ready</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ctr"/>
                      <a:r>
                        <a:rPr lang="en-US" sz="1400" b="0" i="0" u="none" strike="noStrike" dirty="0">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ctr" fontAlgn="ctr"/>
                      <a:r>
                        <a:rPr lang="en-US" sz="1400" b="0" i="0" u="none" strike="noStrike" dirty="0">
                          <a:latin typeface="Times New Roman"/>
                        </a:rPr>
                        <a:t>03/09/2012</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r>
              <a:tr h="335816">
                <a:tc vMerge="1">
                  <a:txBody>
                    <a:bodyPr/>
                    <a:lstStyle/>
                    <a:p>
                      <a:endParaRPr lang="en-US"/>
                    </a:p>
                  </a:txBody>
                  <a:tcPr/>
                </a:tc>
                <a:tc>
                  <a:txBody>
                    <a:bodyPr/>
                    <a:lstStyle/>
                    <a:p>
                      <a:pPr algn="l" fontAlgn="ctr"/>
                      <a:r>
                        <a:rPr lang="en-US" sz="1400" b="1" i="0" u="none" strike="noStrike">
                          <a:latin typeface="Times New Roman"/>
                        </a:rPr>
                        <a:t>17. Send SAR to assessment team</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1"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1"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1"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1"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1"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1"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1"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1"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1"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1"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1"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ctr" fontAlgn="ctr"/>
                      <a:r>
                        <a:rPr lang="en-US" sz="1400" b="1" i="0" u="none" strike="noStrike" dirty="0">
                          <a:latin typeface="Times New Roman"/>
                        </a:rPr>
                        <a:t>04/09/2012</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dirty="0">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c>
                  <a:txBody>
                    <a:bodyPr/>
                    <a:lstStyle/>
                    <a:p>
                      <a:pPr algn="l" fontAlgn="ctr"/>
                      <a:r>
                        <a:rPr lang="en-US" sz="1400" b="0"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CD5B4"/>
                    </a:solidFill>
                  </a:tcPr>
                </a:tc>
              </a:tr>
              <a:tr h="261189">
                <a:tc>
                  <a:txBody>
                    <a:bodyPr/>
                    <a:lstStyle/>
                    <a:p>
                      <a:pPr algn="ctr" fontAlgn="ctr"/>
                      <a:r>
                        <a:rPr lang="en-US" sz="900" b="1" i="0" u="none" strike="noStrike">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a:latin typeface="Times New Roman"/>
                        </a:rPr>
                        <a:t>Change Management</a:t>
                      </a:r>
                    </a:p>
                  </a:txBody>
                  <a:tcPr marL="7520" marR="7520" marT="75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en-US" sz="1400" b="0" i="0" u="none" strike="noStrike">
                          <a:latin typeface="Times New Roman"/>
                        </a:rPr>
                        <a:t> </a:t>
                      </a:r>
                    </a:p>
                  </a:txBody>
                  <a:tcPr marL="7520" marR="7520" marT="75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b"/>
                      <a:r>
                        <a:rPr lang="en-US" sz="1400" b="0" i="0" u="none" strike="noStrike">
                          <a:latin typeface="Times New Roman"/>
                        </a:rPr>
                        <a:t> </a:t>
                      </a:r>
                    </a:p>
                  </a:txBody>
                  <a:tcPr marL="7520" marR="7520" marT="75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b"/>
                      <a:r>
                        <a:rPr lang="en-US" sz="1400" b="0" i="0" u="none" strike="noStrike">
                          <a:latin typeface="Times New Roman"/>
                        </a:rPr>
                        <a:t> </a:t>
                      </a:r>
                    </a:p>
                  </a:txBody>
                  <a:tcPr marL="7520" marR="7520" marT="75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b"/>
                      <a:r>
                        <a:rPr lang="en-US" sz="1400" b="0" i="0" u="none" strike="noStrike">
                          <a:latin typeface="Times New Roman"/>
                        </a:rPr>
                        <a:t> </a:t>
                      </a:r>
                    </a:p>
                  </a:txBody>
                  <a:tcPr marL="7520" marR="7520" marT="75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b"/>
                      <a:r>
                        <a:rPr lang="en-US" sz="1400" b="0" i="0" u="none" strike="noStrike">
                          <a:latin typeface="Times New Roman"/>
                        </a:rPr>
                        <a:t> </a:t>
                      </a:r>
                    </a:p>
                  </a:txBody>
                  <a:tcPr marL="7520" marR="7520" marT="75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b"/>
                      <a:r>
                        <a:rPr lang="en-US" sz="1400" b="0" i="0" u="none" strike="noStrike">
                          <a:latin typeface="Times New Roman"/>
                        </a:rPr>
                        <a:t> </a:t>
                      </a:r>
                    </a:p>
                  </a:txBody>
                  <a:tcPr marL="7520" marR="7520" marT="75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b"/>
                      <a:r>
                        <a:rPr lang="en-US" sz="1400" b="0" i="0" u="none" strike="noStrike">
                          <a:latin typeface="Times New Roman"/>
                        </a:rPr>
                        <a:t> </a:t>
                      </a:r>
                    </a:p>
                  </a:txBody>
                  <a:tcPr marL="7520" marR="7520" marT="75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b"/>
                      <a:r>
                        <a:rPr lang="en-US" sz="1400" b="0" i="0" u="none" strike="noStrike">
                          <a:latin typeface="Times New Roman"/>
                        </a:rPr>
                        <a:t> </a:t>
                      </a:r>
                    </a:p>
                  </a:txBody>
                  <a:tcPr marL="7520" marR="7520" marT="75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b"/>
                      <a:r>
                        <a:rPr lang="en-US" sz="1400" b="0" i="0" u="none" strike="noStrike">
                          <a:latin typeface="Times New Roman"/>
                        </a:rPr>
                        <a:t> </a:t>
                      </a:r>
                    </a:p>
                  </a:txBody>
                  <a:tcPr marL="7520" marR="7520" marT="75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b"/>
                      <a:r>
                        <a:rPr lang="en-US" sz="1400" b="0" i="0" u="none" strike="noStrike">
                          <a:latin typeface="Times New Roman"/>
                        </a:rPr>
                        <a:t> </a:t>
                      </a:r>
                    </a:p>
                  </a:txBody>
                  <a:tcPr marL="7520" marR="7520" marT="75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b"/>
                      <a:r>
                        <a:rPr lang="en-US" sz="1400" b="0" i="0" u="none" strike="noStrike">
                          <a:latin typeface="Times New Roman"/>
                        </a:rPr>
                        <a:t> </a:t>
                      </a:r>
                    </a:p>
                  </a:txBody>
                  <a:tcPr marL="7520" marR="7520" marT="752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80"/>
                    </a:solidFill>
                  </a:tcPr>
                </a:tc>
                <a:tc>
                  <a:txBody>
                    <a:bodyPr/>
                    <a:lstStyle/>
                    <a:p>
                      <a:pPr algn="l" fontAlgn="ctr"/>
                      <a:r>
                        <a:rPr lang="en-US" sz="1400" b="0" i="0" u="none" strike="noStrike" dirty="0">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400" b="0" i="0" u="none" strike="noStrike" dirty="0">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ctr"/>
                      <a:r>
                        <a:rPr lang="en-US" sz="1400" b="0" i="0" u="none" strike="noStrike" dirty="0">
                          <a:latin typeface="Times New Roman"/>
                        </a:rPr>
                        <a:t> </a:t>
                      </a:r>
                    </a:p>
                  </a:txBody>
                  <a:tcPr marL="7520" marR="7520" marT="75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71036" name="Title 1"/>
          <p:cNvSpPr>
            <a:spLocks noGrp="1"/>
          </p:cNvSpPr>
          <p:nvPr>
            <p:ph type="title"/>
          </p:nvPr>
        </p:nvSpPr>
        <p:spPr>
          <a:xfrm>
            <a:off x="3581400" y="0"/>
            <a:ext cx="3200400" cy="838200"/>
          </a:xfrm>
        </p:spPr>
        <p:txBody>
          <a:bodyPr/>
          <a:lstStyle/>
          <a:p>
            <a:pPr algn="l"/>
            <a:r>
              <a:rPr lang="en-US" sz="2800" smtClean="0"/>
              <a:t>DEVELOP PLAN</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descr="http://pcworld.com.ph/wp-content/uploads/2009/05/globe-logo.jpg"/>
          <p:cNvPicPr>
            <a:picLocks noChangeAspect="1" noChangeArrowheads="1"/>
          </p:cNvPicPr>
          <p:nvPr/>
        </p:nvPicPr>
        <p:blipFill>
          <a:blip r:embed="rId3">
            <a:grayscl/>
          </a:blip>
          <a:srcRect r="59167"/>
          <a:stretch>
            <a:fillRect/>
          </a:stretch>
        </p:blipFill>
        <p:spPr bwMode="auto">
          <a:xfrm>
            <a:off x="990600" y="2852738"/>
            <a:ext cx="1887538" cy="2076450"/>
          </a:xfrm>
          <a:prstGeom prst="rect">
            <a:avLst/>
          </a:prstGeom>
          <a:noFill/>
          <a:ln w="9525">
            <a:noFill/>
            <a:miter lim="800000"/>
            <a:headEnd/>
            <a:tailEnd/>
          </a:ln>
        </p:spPr>
      </p:pic>
      <p:sp>
        <p:nvSpPr>
          <p:cNvPr id="75778" name="Rectangle 2"/>
          <p:cNvSpPr>
            <a:spLocks noGrp="1" noChangeArrowheads="1"/>
          </p:cNvSpPr>
          <p:nvPr>
            <p:ph type="title"/>
          </p:nvPr>
        </p:nvSpPr>
        <p:spPr>
          <a:xfrm>
            <a:off x="1905000" y="196850"/>
            <a:ext cx="6937375" cy="1141413"/>
          </a:xfrm>
        </p:spPr>
        <p:txBody>
          <a:bodyPr/>
          <a:lstStyle/>
          <a:p>
            <a:pPr algn="l"/>
            <a:r>
              <a:rPr lang="en-GB" sz="3200" smtClean="0"/>
              <a:t>Self-Assessment (Gaps Analysis)</a:t>
            </a:r>
            <a:endParaRPr lang="en-US" sz="3200" smtClean="0"/>
          </a:p>
        </p:txBody>
      </p:sp>
      <p:pic>
        <p:nvPicPr>
          <p:cNvPr id="7" name="Picture 2" descr="http://pcworld.com.ph/wp-content/uploads/2009/05/globe-logo.jpg"/>
          <p:cNvPicPr>
            <a:picLocks noChangeAspect="1" noChangeArrowheads="1"/>
          </p:cNvPicPr>
          <p:nvPr/>
        </p:nvPicPr>
        <p:blipFill>
          <a:blip r:embed="rId3" cstate="print">
            <a:duotone>
              <a:schemeClr val="accent6">
                <a:shade val="45000"/>
                <a:satMod val="135000"/>
              </a:schemeClr>
              <a:prstClr val="white"/>
            </a:duotone>
          </a:blip>
          <a:srcRect r="59167"/>
          <a:stretch>
            <a:fillRect/>
          </a:stretch>
        </p:blipFill>
        <p:spPr bwMode="auto">
          <a:xfrm>
            <a:off x="3685107" y="2842700"/>
            <a:ext cx="1887424" cy="2077189"/>
          </a:xfrm>
          <a:prstGeom prst="rect">
            <a:avLst/>
          </a:prstGeom>
          <a:noFill/>
        </p:spPr>
      </p:pic>
      <p:pic>
        <p:nvPicPr>
          <p:cNvPr id="77830" name="Picture 2" descr="http://pcworld.com.ph/wp-content/uploads/2009/05/globe-logo.jpg"/>
          <p:cNvPicPr>
            <a:picLocks noChangeAspect="1" noChangeArrowheads="1"/>
          </p:cNvPicPr>
          <p:nvPr/>
        </p:nvPicPr>
        <p:blipFill>
          <a:blip r:embed="rId3"/>
          <a:srcRect r="59167"/>
          <a:stretch>
            <a:fillRect/>
          </a:stretch>
        </p:blipFill>
        <p:spPr bwMode="auto">
          <a:xfrm>
            <a:off x="6481763" y="2800350"/>
            <a:ext cx="1887537" cy="2076450"/>
          </a:xfrm>
          <a:prstGeom prst="rect">
            <a:avLst/>
          </a:prstGeom>
          <a:noFill/>
          <a:ln w="9525">
            <a:noFill/>
            <a:miter lim="800000"/>
            <a:headEnd/>
            <a:tailEnd/>
          </a:ln>
        </p:spPr>
      </p:pic>
      <p:sp>
        <p:nvSpPr>
          <p:cNvPr id="10" name="Rectangle 9"/>
          <p:cNvSpPr/>
          <p:nvPr/>
        </p:nvSpPr>
        <p:spPr>
          <a:xfrm>
            <a:off x="1019592" y="4854946"/>
            <a:ext cx="1846441" cy="391024"/>
          </a:xfrm>
          <a:prstGeom prst="rect">
            <a:avLst/>
          </a:prstGeom>
          <a:noFill/>
        </p:spPr>
        <p:txBody>
          <a:bodyPr wrap="none" lIns="82442" tIns="41221" rIns="82442" bIns="41221">
            <a:spAutoFit/>
          </a:bodyPr>
          <a:lstStyle/>
          <a:p>
            <a:pPr algn="ctr">
              <a:defRPr/>
            </a:pPr>
            <a:r>
              <a:rPr lang="en-US" dirty="0">
                <a:ln w="1905"/>
                <a:solidFill>
                  <a:schemeClr val="tx2">
                    <a:lumMod val="65000"/>
                    <a:lumOff val="35000"/>
                  </a:schemeClr>
                </a:solidFill>
                <a:effectLst>
                  <a:innerShdw blurRad="69850" dist="43180" dir="5400000">
                    <a:srgbClr val="000000">
                      <a:alpha val="65000"/>
                    </a:srgbClr>
                  </a:innerShdw>
                </a:effectLst>
                <a:latin typeface="Arial" pitchFamily="34" charset="0"/>
                <a:cs typeface="Arial" pitchFamily="34" charset="0"/>
              </a:rPr>
              <a:t>Where you are</a:t>
            </a:r>
          </a:p>
        </p:txBody>
      </p:sp>
      <p:sp>
        <p:nvSpPr>
          <p:cNvPr id="11" name="Rectangle 10"/>
          <p:cNvSpPr/>
          <p:nvPr/>
        </p:nvSpPr>
        <p:spPr>
          <a:xfrm>
            <a:off x="3399131" y="4866776"/>
            <a:ext cx="2588631" cy="391024"/>
          </a:xfrm>
          <a:prstGeom prst="rect">
            <a:avLst/>
          </a:prstGeom>
          <a:noFill/>
        </p:spPr>
        <p:txBody>
          <a:bodyPr wrap="none" lIns="82442" tIns="41221" rIns="82442" bIns="41221">
            <a:spAutoFit/>
          </a:bodyPr>
          <a:lstStyle/>
          <a:p>
            <a:pPr algn="ctr">
              <a:defRPr/>
            </a:pPr>
            <a:r>
              <a:rPr lang="en-US"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itchFamily="34" charset="0"/>
                <a:cs typeface="Arial" pitchFamily="34" charset="0"/>
              </a:rPr>
              <a:t>Where you should be</a:t>
            </a:r>
          </a:p>
        </p:txBody>
      </p:sp>
      <p:sp>
        <p:nvSpPr>
          <p:cNvPr id="12" name="Rectangle 11"/>
          <p:cNvSpPr/>
          <p:nvPr/>
        </p:nvSpPr>
        <p:spPr>
          <a:xfrm>
            <a:off x="6236809" y="4837201"/>
            <a:ext cx="2657561" cy="391024"/>
          </a:xfrm>
          <a:prstGeom prst="rect">
            <a:avLst/>
          </a:prstGeom>
          <a:noFill/>
        </p:spPr>
        <p:txBody>
          <a:bodyPr wrap="none" lIns="82442" tIns="41221" rIns="82442" bIns="41221">
            <a:spAutoFit/>
          </a:bodyPr>
          <a:lstStyle/>
          <a:p>
            <a:pPr algn="ctr">
              <a:defRPr/>
            </a:pPr>
            <a:r>
              <a:rPr lang="en-US" dirty="0">
                <a:ln w="1905"/>
                <a:solidFill>
                  <a:srgbClr val="0070C0"/>
                </a:solidFill>
                <a:effectLst>
                  <a:innerShdw blurRad="69850" dist="43180" dir="5400000">
                    <a:srgbClr val="000000">
                      <a:alpha val="65000"/>
                    </a:srgbClr>
                  </a:innerShdw>
                </a:effectLst>
                <a:latin typeface="Arial" pitchFamily="34" charset="0"/>
                <a:cs typeface="Arial" pitchFamily="34" charset="0"/>
              </a:rPr>
              <a:t>Where you want to be</a:t>
            </a:r>
          </a:p>
        </p:txBody>
      </p:sp>
      <p:sp>
        <p:nvSpPr>
          <p:cNvPr id="77834" name="Curved Down Arrow 13"/>
          <p:cNvSpPr>
            <a:spLocks noChangeArrowheads="1"/>
          </p:cNvSpPr>
          <p:nvPr/>
        </p:nvSpPr>
        <p:spPr bwMode="auto">
          <a:xfrm>
            <a:off x="1909763" y="2187575"/>
            <a:ext cx="2709862" cy="773113"/>
          </a:xfrm>
          <a:prstGeom prst="curvedDownArrow">
            <a:avLst>
              <a:gd name="adj1" fmla="val 25007"/>
              <a:gd name="adj2" fmla="val 50029"/>
              <a:gd name="adj3" fmla="val 25000"/>
            </a:avLst>
          </a:prstGeom>
          <a:solidFill>
            <a:schemeClr val="accent1"/>
          </a:solidFill>
          <a:ln w="9525" algn="ctr">
            <a:solidFill>
              <a:schemeClr val="tx1"/>
            </a:solidFill>
            <a:round/>
            <a:headEnd/>
            <a:tailEnd/>
          </a:ln>
        </p:spPr>
        <p:txBody>
          <a:bodyPr lIns="82442" tIns="41221" rIns="82442" bIns="41221"/>
          <a:lstStyle/>
          <a:p>
            <a:endParaRPr lang="en-US"/>
          </a:p>
        </p:txBody>
      </p:sp>
      <p:sp>
        <p:nvSpPr>
          <p:cNvPr id="77835" name="Curved Down Arrow 14"/>
          <p:cNvSpPr>
            <a:spLocks noChangeArrowheads="1"/>
          </p:cNvSpPr>
          <p:nvPr/>
        </p:nvSpPr>
        <p:spPr bwMode="auto">
          <a:xfrm>
            <a:off x="4714875" y="2144713"/>
            <a:ext cx="2711450" cy="773112"/>
          </a:xfrm>
          <a:prstGeom prst="curvedDownArrow">
            <a:avLst>
              <a:gd name="adj1" fmla="val 25021"/>
              <a:gd name="adj2" fmla="val 50059"/>
              <a:gd name="adj3" fmla="val 25000"/>
            </a:avLst>
          </a:prstGeom>
          <a:solidFill>
            <a:schemeClr val="accent1"/>
          </a:solidFill>
          <a:ln w="9525" algn="ctr">
            <a:solidFill>
              <a:schemeClr val="tx1"/>
            </a:solidFill>
            <a:round/>
            <a:headEnd/>
            <a:tailEnd/>
          </a:ln>
        </p:spPr>
        <p:txBody>
          <a:bodyPr lIns="82442" tIns="41221" rIns="82442" bIns="41221"/>
          <a:lstStyle/>
          <a:p>
            <a:endParaRPr lang="en-US"/>
          </a:p>
        </p:txBody>
      </p:sp>
      <p:sp>
        <p:nvSpPr>
          <p:cNvPr id="16" name="Rectangle 15"/>
          <p:cNvSpPr/>
          <p:nvPr/>
        </p:nvSpPr>
        <p:spPr>
          <a:xfrm>
            <a:off x="2971127" y="1611891"/>
            <a:ext cx="3399751" cy="575690"/>
          </a:xfrm>
          <a:prstGeom prst="rect">
            <a:avLst/>
          </a:prstGeom>
          <a:noFill/>
        </p:spPr>
        <p:txBody>
          <a:bodyPr wrap="none" lIns="82442" tIns="41221" rIns="82442" bIns="41221">
            <a:spAutoFit/>
          </a:bodyPr>
          <a:lstStyle/>
          <a:p>
            <a:pPr algn="ctr">
              <a:defRPr/>
            </a:pPr>
            <a:r>
              <a:rPr lang="en-US" sz="3200" dirty="0">
                <a:ln w="1905"/>
                <a:solidFill>
                  <a:srgbClr val="0033CC"/>
                </a:solidFill>
                <a:effectLst>
                  <a:innerShdw blurRad="69850" dist="43180" dir="5400000">
                    <a:srgbClr val="000000">
                      <a:alpha val="65000"/>
                    </a:srgbClr>
                  </a:innerShdw>
                </a:effectLst>
                <a:latin typeface="Arial" pitchFamily="34" charset="0"/>
                <a:cs typeface="Arial" pitchFamily="34" charset="0"/>
              </a:rPr>
              <a:t>How to get there?</a:t>
            </a:r>
          </a:p>
        </p:txBody>
      </p:sp>
      <p:sp>
        <p:nvSpPr>
          <p:cNvPr id="20" name="Rectangle 19"/>
          <p:cNvSpPr/>
          <p:nvPr/>
        </p:nvSpPr>
        <p:spPr>
          <a:xfrm>
            <a:off x="2922238" y="3702630"/>
            <a:ext cx="717873" cy="361228"/>
          </a:xfrm>
          <a:prstGeom prst="rect">
            <a:avLst/>
          </a:prstGeom>
          <a:noFill/>
        </p:spPr>
        <p:txBody>
          <a:bodyPr wrap="none" lIns="82442" tIns="41221" rIns="82442" bIns="41221">
            <a:spAutoFit/>
          </a:bodyPr>
          <a:lstStyle/>
          <a:p>
            <a:pPr algn="ctr">
              <a:defRPr/>
            </a:pPr>
            <a:r>
              <a:rPr lang="en-US" sz="1800" dirty="0">
                <a:ln w="1905"/>
                <a:solidFill>
                  <a:srgbClr val="FF0000"/>
                </a:solidFill>
                <a:effectLst>
                  <a:innerShdw blurRad="69850" dist="43180" dir="5400000">
                    <a:srgbClr val="000000">
                      <a:alpha val="65000"/>
                    </a:srgbClr>
                  </a:innerShdw>
                </a:effectLst>
                <a:latin typeface="Arial" pitchFamily="34" charset="0"/>
                <a:cs typeface="Arial" pitchFamily="34" charset="0"/>
              </a:rPr>
              <a:t>Gaps</a:t>
            </a:r>
          </a:p>
        </p:txBody>
      </p:sp>
      <p:sp>
        <p:nvSpPr>
          <p:cNvPr id="21" name="Rectangle 20"/>
          <p:cNvSpPr/>
          <p:nvPr/>
        </p:nvSpPr>
        <p:spPr>
          <a:xfrm>
            <a:off x="5719058" y="3676832"/>
            <a:ext cx="717873" cy="361228"/>
          </a:xfrm>
          <a:prstGeom prst="rect">
            <a:avLst/>
          </a:prstGeom>
          <a:noFill/>
        </p:spPr>
        <p:txBody>
          <a:bodyPr wrap="none" lIns="82442" tIns="41221" rIns="82442" bIns="41221">
            <a:spAutoFit/>
          </a:bodyPr>
          <a:lstStyle/>
          <a:p>
            <a:pPr algn="ctr">
              <a:defRPr/>
            </a:pPr>
            <a:r>
              <a:rPr lang="en-US" sz="1800" dirty="0">
                <a:ln w="1905"/>
                <a:solidFill>
                  <a:srgbClr val="FF0000"/>
                </a:solidFill>
                <a:effectLst>
                  <a:innerShdw blurRad="69850" dist="43180" dir="5400000">
                    <a:srgbClr val="000000">
                      <a:alpha val="65000"/>
                    </a:srgbClr>
                  </a:innerShdw>
                </a:effectLst>
                <a:latin typeface="Arial" pitchFamily="34" charset="0"/>
                <a:cs typeface="Arial" pitchFamily="34" charset="0"/>
              </a:rPr>
              <a:t>Gaps</a:t>
            </a:r>
          </a:p>
        </p:txBody>
      </p:sp>
      <p:sp>
        <p:nvSpPr>
          <p:cNvPr id="77841" name="Right Arrow 21"/>
          <p:cNvSpPr>
            <a:spLocks noChangeArrowheads="1"/>
          </p:cNvSpPr>
          <p:nvPr/>
        </p:nvSpPr>
        <p:spPr bwMode="auto">
          <a:xfrm>
            <a:off x="3565525" y="3830638"/>
            <a:ext cx="188913" cy="188912"/>
          </a:xfrm>
          <a:prstGeom prst="rightArrow">
            <a:avLst>
              <a:gd name="adj1" fmla="val 50000"/>
              <a:gd name="adj2" fmla="val 50000"/>
            </a:avLst>
          </a:prstGeom>
          <a:solidFill>
            <a:srgbClr val="FF0000"/>
          </a:solidFill>
          <a:ln w="9525" algn="ctr">
            <a:solidFill>
              <a:schemeClr val="tx1"/>
            </a:solidFill>
            <a:round/>
            <a:headEnd/>
            <a:tailEnd/>
          </a:ln>
        </p:spPr>
        <p:txBody>
          <a:bodyPr lIns="82442" tIns="41221" rIns="82442" bIns="41221"/>
          <a:lstStyle/>
          <a:p>
            <a:endParaRPr lang="en-US"/>
          </a:p>
        </p:txBody>
      </p:sp>
      <p:sp>
        <p:nvSpPr>
          <p:cNvPr id="77842" name="Right Arrow 22"/>
          <p:cNvSpPr>
            <a:spLocks noChangeArrowheads="1"/>
          </p:cNvSpPr>
          <p:nvPr/>
        </p:nvSpPr>
        <p:spPr bwMode="auto">
          <a:xfrm>
            <a:off x="6370638" y="3795713"/>
            <a:ext cx="188912" cy="188912"/>
          </a:xfrm>
          <a:prstGeom prst="rightArrow">
            <a:avLst>
              <a:gd name="adj1" fmla="val 50000"/>
              <a:gd name="adj2" fmla="val 50000"/>
            </a:avLst>
          </a:prstGeom>
          <a:solidFill>
            <a:srgbClr val="FF0000"/>
          </a:solidFill>
          <a:ln w="9525" algn="ctr">
            <a:solidFill>
              <a:schemeClr val="tx1"/>
            </a:solidFill>
            <a:round/>
            <a:headEnd/>
            <a:tailEnd/>
          </a:ln>
        </p:spPr>
        <p:txBody>
          <a:bodyPr lIns="82442" tIns="41221" rIns="82442" bIns="41221"/>
          <a:lstStyle/>
          <a:p>
            <a:endParaRPr lang="en-US"/>
          </a:p>
        </p:txBody>
      </p:sp>
      <p:sp>
        <p:nvSpPr>
          <p:cNvPr id="77843" name="Right Arrow 23"/>
          <p:cNvSpPr>
            <a:spLocks noChangeArrowheads="1"/>
          </p:cNvSpPr>
          <p:nvPr/>
        </p:nvSpPr>
        <p:spPr bwMode="auto">
          <a:xfrm flipH="1">
            <a:off x="5589588" y="3803650"/>
            <a:ext cx="188912" cy="188913"/>
          </a:xfrm>
          <a:prstGeom prst="rightArrow">
            <a:avLst>
              <a:gd name="adj1" fmla="val 50000"/>
              <a:gd name="adj2" fmla="val 50000"/>
            </a:avLst>
          </a:prstGeom>
          <a:solidFill>
            <a:srgbClr val="FF0000"/>
          </a:solidFill>
          <a:ln w="9525" algn="ctr">
            <a:solidFill>
              <a:schemeClr val="tx1"/>
            </a:solidFill>
            <a:round/>
            <a:headEnd/>
            <a:tailEnd/>
          </a:ln>
        </p:spPr>
        <p:txBody>
          <a:bodyPr lIns="82442" tIns="41221" rIns="82442" bIns="41221"/>
          <a:lstStyle/>
          <a:p>
            <a:endParaRPr lang="en-US"/>
          </a:p>
        </p:txBody>
      </p:sp>
      <p:sp>
        <p:nvSpPr>
          <p:cNvPr id="77844" name="Right Arrow 24"/>
          <p:cNvSpPr>
            <a:spLocks noChangeArrowheads="1"/>
          </p:cNvSpPr>
          <p:nvPr/>
        </p:nvSpPr>
        <p:spPr bwMode="auto">
          <a:xfrm flipH="1">
            <a:off x="2819400" y="3821113"/>
            <a:ext cx="187325" cy="188912"/>
          </a:xfrm>
          <a:prstGeom prst="rightArrow">
            <a:avLst>
              <a:gd name="adj1" fmla="val 50000"/>
              <a:gd name="adj2" fmla="val 50000"/>
            </a:avLst>
          </a:prstGeom>
          <a:solidFill>
            <a:srgbClr val="FF0000"/>
          </a:solidFill>
          <a:ln w="9525" algn="ctr">
            <a:solidFill>
              <a:schemeClr val="tx1"/>
            </a:solidFill>
            <a:round/>
            <a:headEnd/>
            <a:tailEnd/>
          </a:ln>
        </p:spPr>
        <p:txBody>
          <a:bodyPr lIns="82442" tIns="41221" rIns="82442" bIns="41221"/>
          <a:lstStyle/>
          <a:p>
            <a:endParaRPr lang="en-US"/>
          </a:p>
        </p:txBody>
      </p:sp>
      <p:sp>
        <p:nvSpPr>
          <p:cNvPr id="75793" name="Text Box 122"/>
          <p:cNvSpPr txBox="1">
            <a:spLocks noChangeArrowheads="1"/>
          </p:cNvSpPr>
          <p:nvPr/>
        </p:nvSpPr>
        <p:spPr bwMode="auto">
          <a:xfrm>
            <a:off x="0" y="6519863"/>
            <a:ext cx="4714875" cy="366712"/>
          </a:xfrm>
          <a:prstGeom prst="rect">
            <a:avLst/>
          </a:prstGeom>
          <a:noFill/>
          <a:ln w="9525">
            <a:noFill/>
            <a:miter lim="800000"/>
            <a:headEnd/>
            <a:tailEnd/>
          </a:ln>
        </p:spPr>
        <p:txBody>
          <a:bodyPr>
            <a:spAutoFit/>
          </a:bodyPr>
          <a:lstStyle/>
          <a:p>
            <a:pPr>
              <a:spcBef>
                <a:spcPct val="50000"/>
              </a:spcBef>
            </a:pPr>
            <a:r>
              <a:rPr lang="en-US" sz="1800">
                <a:solidFill>
                  <a:schemeClr val="bg1"/>
                </a:solidFill>
              </a:rPr>
              <a:t>Do</a:t>
            </a:r>
          </a:p>
        </p:txBody>
      </p:sp>
      <p:sp>
        <p:nvSpPr>
          <p:cNvPr id="75794" name="Slide Number Placeholder 5"/>
          <p:cNvSpPr>
            <a:spLocks noGrp="1"/>
          </p:cNvSpPr>
          <p:nvPr>
            <p:ph type="sldNum" sz="quarter" idx="12"/>
          </p:nvPr>
        </p:nvSpPr>
        <p:spPr>
          <a:xfrm>
            <a:off x="3432175" y="6607175"/>
            <a:ext cx="2133600" cy="250825"/>
          </a:xfrm>
          <a:noFill/>
        </p:spPr>
        <p:txBody>
          <a:bodyPr/>
          <a:lstStyle/>
          <a:p>
            <a:fld id="{08AF2D65-7820-40D2-AEE5-E0062E974D00}" type="slidenum">
              <a:rPr lang="en-US" smtClean="0">
                <a:latin typeface="Arial" pitchFamily="34" charset="0"/>
              </a:rPr>
              <a:pPr/>
              <a:t>28</a:t>
            </a:fld>
            <a:endParaRPr lang="en-US" smtClean="0">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782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784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7841"/>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7783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784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77842"/>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77835"/>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7783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34" grpId="0" animBg="1"/>
      <p:bldP spid="77835" grpId="0" animBg="1"/>
      <p:bldP spid="77841" grpId="0" animBg="1"/>
      <p:bldP spid="77842" grpId="0" animBg="1"/>
      <p:bldP spid="77843" grpId="0" animBg="1"/>
      <p:bldP spid="77844"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88163" name="Group 3"/>
          <p:cNvGraphicFramePr>
            <a:graphicFrameLocks noGrp="1"/>
          </p:cNvGraphicFramePr>
          <p:nvPr>
            <p:ph idx="1"/>
          </p:nvPr>
        </p:nvGraphicFramePr>
        <p:xfrm>
          <a:off x="287338" y="1004888"/>
          <a:ext cx="8510568" cy="4542471"/>
        </p:xfrm>
        <a:graphic>
          <a:graphicData uri="http://schemas.openxmlformats.org/drawingml/2006/table">
            <a:tbl>
              <a:tblPr/>
              <a:tblGrid>
                <a:gridCol w="893666"/>
                <a:gridCol w="3388785"/>
                <a:gridCol w="4228117"/>
              </a:tblGrid>
              <a:tr h="64065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dirty="0" smtClean="0">
                          <a:ln>
                            <a:noFill/>
                          </a:ln>
                          <a:solidFill>
                            <a:schemeClr val="tx1"/>
                          </a:solidFill>
                          <a:effectLst/>
                          <a:latin typeface="Arial" charset="0"/>
                          <a:cs typeface="Arial" charset="0"/>
                        </a:rPr>
                        <a:t>Score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CC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Value Interpretation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CCFF"/>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Quality &amp; Improvement Interpretation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CCFF"/>
                    </a:solidFill>
                  </a:tcPr>
                </a:tc>
              </a:tr>
              <a:tr h="5867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Nothing (no documents, no plans, no evidence) present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Absolutely inadequate; immediate improvements must be made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5867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This subject is in the planning stage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Inadequate, improvements necessary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5867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Documents available, but no clear evidence that they are used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Inadequate, but minor improvements will make it adequate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solidFill>
                  </a:tcPr>
                </a:tc>
              </a:tr>
              <a:tr h="5867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99"/>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Documents available and evidence that they are used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99"/>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Adequate as expected (meeting the AUN-QA guidelines and criteria)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99"/>
                    </a:solidFill>
                  </a:tcPr>
                </a:tc>
              </a:tr>
              <a:tr h="5867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99"/>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Arial" charset="0"/>
                        </a:rPr>
                        <a:t>Clear evidence on the efficiency of the aspect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99"/>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Better than adequate (exceeding the AUN-QA guidelines and criteria)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99"/>
                    </a:solidFill>
                  </a:tcPr>
                </a:tc>
              </a:tr>
              <a:tr h="38123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Example of best practices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Example of best practices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CCFF"/>
                    </a:solidFill>
                  </a:tcPr>
                </a:tc>
              </a:tr>
              <a:tr h="5867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800" b="0" i="0" u="none" strike="noStrike" cap="none" normalizeH="0" baseline="0" smtClean="0">
                          <a:ln>
                            <a:noFill/>
                          </a:ln>
                          <a:solidFill>
                            <a:schemeClr val="tx1"/>
                          </a:solidFill>
                          <a:effectLst/>
                          <a:latin typeface="Arial" charset="0"/>
                          <a:cs typeface="Arial" charset="0"/>
                        </a:rPr>
                        <a:t>7</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smtClean="0">
                          <a:ln>
                            <a:noFill/>
                          </a:ln>
                          <a:solidFill>
                            <a:schemeClr val="tx1"/>
                          </a:solidFill>
                          <a:effectLst/>
                          <a:latin typeface="Arial" charset="0"/>
                          <a:cs typeface="Arial" charset="0"/>
                        </a:rPr>
                        <a:t>Excellent (world-class or leading practices)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FF"/>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1600" b="0" i="0" u="none" strike="noStrike" cap="none" normalizeH="0" baseline="0" dirty="0" smtClean="0">
                          <a:ln>
                            <a:noFill/>
                          </a:ln>
                          <a:solidFill>
                            <a:schemeClr val="tx1"/>
                          </a:solidFill>
                          <a:effectLst/>
                          <a:latin typeface="Arial" charset="0"/>
                          <a:cs typeface="Arial" charset="0"/>
                        </a:rPr>
                        <a:t>Excellent (world-class or leading practices)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FFCCFF"/>
                    </a:solidFill>
                  </a:tcPr>
                </a:tc>
              </a:tr>
            </a:tbl>
          </a:graphicData>
        </a:graphic>
      </p:graphicFrame>
      <p:sp>
        <p:nvSpPr>
          <p:cNvPr id="77863" name="Rectangle 5"/>
          <p:cNvSpPr>
            <a:spLocks noChangeArrowheads="1"/>
          </p:cNvSpPr>
          <p:nvPr/>
        </p:nvSpPr>
        <p:spPr bwMode="auto">
          <a:xfrm>
            <a:off x="457200" y="5486400"/>
            <a:ext cx="8235950" cy="1060450"/>
          </a:xfrm>
          <a:prstGeom prst="rect">
            <a:avLst/>
          </a:prstGeom>
          <a:noFill/>
          <a:ln w="9525">
            <a:noFill/>
            <a:miter lim="800000"/>
            <a:headEnd/>
            <a:tailEnd/>
          </a:ln>
        </p:spPr>
        <p:txBody>
          <a:bodyPr lIns="82442" tIns="41221" rIns="82442" bIns="41221">
            <a:spAutoFit/>
          </a:bodyPr>
          <a:lstStyle/>
          <a:p>
            <a:r>
              <a:rPr lang="en-US" sz="1600">
                <a:solidFill>
                  <a:srgbClr val="003399"/>
                </a:solidFill>
              </a:rPr>
              <a:t>As weight is not allocated to each criterion, the overall opinion should be based on the achievement or fulfillment of the criterion as a whole. It should not be computed based on the average score of the statements under each criterion. </a:t>
            </a:r>
            <a:r>
              <a:rPr lang="en-US" sz="1600" b="1">
                <a:solidFill>
                  <a:srgbClr val="003399"/>
                </a:solidFill>
              </a:rPr>
              <a:t>The overall score for the 15 criteria has been removed as the focus is on improvement rather than the ratings.</a:t>
            </a:r>
            <a:endParaRPr lang="en-US" sz="1600">
              <a:solidFill>
                <a:srgbClr val="003399"/>
              </a:solidFill>
            </a:endParaRPr>
          </a:p>
        </p:txBody>
      </p:sp>
      <p:sp>
        <p:nvSpPr>
          <p:cNvPr id="77864" name="Title 1"/>
          <p:cNvSpPr>
            <a:spLocks noGrp="1"/>
          </p:cNvSpPr>
          <p:nvPr>
            <p:ph type="title"/>
          </p:nvPr>
        </p:nvSpPr>
        <p:spPr>
          <a:xfrm>
            <a:off x="247650" y="196850"/>
            <a:ext cx="6518275" cy="619125"/>
          </a:xfrm>
        </p:spPr>
        <p:txBody>
          <a:bodyPr/>
          <a:lstStyle/>
          <a:p>
            <a:pPr eaLnBrk="1" hangingPunct="1"/>
            <a:r>
              <a:rPr lang="en-US" smtClean="0"/>
              <a:t>Rating Scale</a:t>
            </a:r>
          </a:p>
        </p:txBody>
      </p:sp>
      <p:sp>
        <p:nvSpPr>
          <p:cNvPr id="77865" name="Text Box 122"/>
          <p:cNvSpPr txBox="1">
            <a:spLocks noChangeArrowheads="1"/>
          </p:cNvSpPr>
          <p:nvPr/>
        </p:nvSpPr>
        <p:spPr bwMode="auto">
          <a:xfrm>
            <a:off x="0" y="6519863"/>
            <a:ext cx="4714875" cy="366712"/>
          </a:xfrm>
          <a:prstGeom prst="rect">
            <a:avLst/>
          </a:prstGeom>
          <a:noFill/>
          <a:ln w="9525">
            <a:noFill/>
            <a:miter lim="800000"/>
            <a:headEnd/>
            <a:tailEnd/>
          </a:ln>
        </p:spPr>
        <p:txBody>
          <a:bodyPr>
            <a:spAutoFit/>
          </a:bodyPr>
          <a:lstStyle/>
          <a:p>
            <a:pPr>
              <a:spcBef>
                <a:spcPct val="50000"/>
              </a:spcBef>
            </a:pPr>
            <a:r>
              <a:rPr lang="en-US" sz="1800">
                <a:solidFill>
                  <a:schemeClr val="bg1"/>
                </a:solidFill>
              </a:rPr>
              <a:t>Do</a:t>
            </a:r>
          </a:p>
        </p:txBody>
      </p:sp>
      <p:sp>
        <p:nvSpPr>
          <p:cNvPr id="77866" name="Slide Number Placeholder 5"/>
          <p:cNvSpPr>
            <a:spLocks noGrp="1"/>
          </p:cNvSpPr>
          <p:nvPr>
            <p:ph type="sldNum" sz="quarter" idx="12"/>
          </p:nvPr>
        </p:nvSpPr>
        <p:spPr>
          <a:xfrm>
            <a:off x="3432175" y="6607175"/>
            <a:ext cx="2133600" cy="250825"/>
          </a:xfrm>
          <a:noFill/>
        </p:spPr>
        <p:txBody>
          <a:bodyPr/>
          <a:lstStyle/>
          <a:p>
            <a:fld id="{23749CDA-6A1A-4FCE-B9AE-FDD7F43A2B3D}" type="slidenum">
              <a:rPr lang="en-US" smtClean="0">
                <a:latin typeface="Arial" pitchFamily="34" charset="0"/>
              </a:rPr>
              <a:pPr/>
              <a:t>29</a:t>
            </a:fld>
            <a:endParaRPr lang="en-US" smtClean="0">
              <a:latin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3"/>
          <p:cNvSpPr>
            <a:spLocks noGrp="1" noChangeArrowheads="1"/>
          </p:cNvSpPr>
          <p:nvPr>
            <p:ph type="body" idx="1"/>
          </p:nvPr>
        </p:nvSpPr>
        <p:spPr>
          <a:xfrm>
            <a:off x="457200" y="1676400"/>
            <a:ext cx="8458200" cy="4449763"/>
          </a:xfrm>
        </p:spPr>
        <p:txBody>
          <a:bodyPr/>
          <a:lstStyle/>
          <a:p>
            <a:pPr>
              <a:lnSpc>
                <a:spcPct val="90000"/>
              </a:lnSpc>
            </a:pPr>
            <a:r>
              <a:rPr lang="en-US" sz="2800" smtClean="0"/>
              <a:t>Introduction</a:t>
            </a:r>
          </a:p>
          <a:p>
            <a:pPr lvl="1">
              <a:lnSpc>
                <a:spcPct val="90000"/>
              </a:lnSpc>
            </a:pPr>
            <a:r>
              <a:rPr lang="en-US" sz="2400" smtClean="0"/>
              <a:t>Short speech of Leader of College of Engineering Technology.</a:t>
            </a:r>
          </a:p>
          <a:p>
            <a:pPr lvl="1">
              <a:lnSpc>
                <a:spcPct val="90000"/>
              </a:lnSpc>
            </a:pPr>
            <a:r>
              <a:rPr lang="en-US" sz="2400" smtClean="0"/>
              <a:t>Decisions and Project Action Plan dissemination</a:t>
            </a:r>
          </a:p>
          <a:p>
            <a:pPr>
              <a:lnSpc>
                <a:spcPct val="90000"/>
              </a:lnSpc>
            </a:pPr>
            <a:r>
              <a:rPr lang="en-US" sz="2800" smtClean="0"/>
              <a:t>Brief information about AUN</a:t>
            </a:r>
          </a:p>
          <a:p>
            <a:pPr>
              <a:lnSpc>
                <a:spcPct val="90000"/>
              </a:lnSpc>
            </a:pPr>
            <a:r>
              <a:rPr lang="en-US" sz="2800" smtClean="0"/>
              <a:t>Training: AUN criteria (15)</a:t>
            </a:r>
          </a:p>
          <a:p>
            <a:pPr>
              <a:lnSpc>
                <a:spcPct val="90000"/>
              </a:lnSpc>
            </a:pPr>
            <a:r>
              <a:rPr lang="en-US" sz="2800" smtClean="0"/>
              <a:t>Tea break</a:t>
            </a:r>
          </a:p>
          <a:p>
            <a:pPr>
              <a:lnSpc>
                <a:spcPct val="90000"/>
              </a:lnSpc>
            </a:pPr>
            <a:r>
              <a:rPr lang="en-US" sz="2800" smtClean="0"/>
              <a:t>Training: Self-assessment Report</a:t>
            </a:r>
          </a:p>
          <a:p>
            <a:pPr>
              <a:lnSpc>
                <a:spcPct val="90000"/>
              </a:lnSpc>
            </a:pPr>
            <a:r>
              <a:rPr lang="en-US" sz="2800" smtClean="0"/>
              <a:t>Discussion: practice on rating a criterion.</a:t>
            </a:r>
          </a:p>
          <a:p>
            <a:pPr>
              <a:lnSpc>
                <a:spcPct val="90000"/>
              </a:lnSpc>
            </a:pPr>
            <a:r>
              <a:rPr lang="en-US" sz="2800" smtClean="0"/>
              <a:t>Closing</a:t>
            </a:r>
          </a:p>
        </p:txBody>
      </p:sp>
      <p:sp>
        <p:nvSpPr>
          <p:cNvPr id="18434" name="Title 1"/>
          <p:cNvSpPr>
            <a:spLocks noGrp="1"/>
          </p:cNvSpPr>
          <p:nvPr>
            <p:ph type="title"/>
          </p:nvPr>
        </p:nvSpPr>
        <p:spPr/>
        <p:txBody>
          <a:bodyPr/>
          <a:lstStyle/>
          <a:p>
            <a:pPr eaLnBrk="1" hangingPunct="1"/>
            <a:r>
              <a:rPr lang="en-US" smtClean="0"/>
              <a:t>WORKSHOP OUTLINE</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5" name="Picture 2" descr="http://www.las-ltd.co.uk/Resources/bridge.jpg"/>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5421313" y="3886200"/>
            <a:ext cx="3722687" cy="2751138"/>
          </a:xfrm>
          <a:prstGeom prst="rect">
            <a:avLst/>
          </a:prstGeom>
          <a:noFill/>
          <a:ln w="9525">
            <a:noFill/>
            <a:miter lim="800000"/>
            <a:headEnd/>
            <a:tailEnd/>
          </a:ln>
        </p:spPr>
      </p:pic>
      <p:sp>
        <p:nvSpPr>
          <p:cNvPr id="88066" name="Text Box 3"/>
          <p:cNvSpPr txBox="1">
            <a:spLocks noChangeArrowheads="1"/>
          </p:cNvSpPr>
          <p:nvPr/>
        </p:nvSpPr>
        <p:spPr bwMode="auto">
          <a:xfrm>
            <a:off x="454025" y="1828800"/>
            <a:ext cx="7978775" cy="3711575"/>
          </a:xfrm>
          <a:prstGeom prst="rect">
            <a:avLst/>
          </a:prstGeom>
          <a:noFill/>
          <a:ln w="9525">
            <a:noFill/>
            <a:miter lim="800000"/>
            <a:headEnd/>
            <a:tailEnd/>
          </a:ln>
        </p:spPr>
        <p:txBody>
          <a:bodyPr lIns="91437" tIns="45718" rIns="91437" bIns="45718">
            <a:spAutoFit/>
          </a:bodyPr>
          <a:lstStyle/>
          <a:p>
            <a:pPr marL="455613" indent="-455613">
              <a:spcBef>
                <a:spcPct val="50000"/>
              </a:spcBef>
              <a:buFontTx/>
              <a:buChar char="•"/>
            </a:pPr>
            <a:r>
              <a:rPr kumimoji="1" lang="en-US" sz="2500">
                <a:solidFill>
                  <a:srgbClr val="003399"/>
                </a:solidFill>
                <a:ea typeface="MS PGothic" pitchFamily="34" charset="-128"/>
              </a:rPr>
              <a:t>A gap occurs when the current situation does not meet:</a:t>
            </a:r>
          </a:p>
          <a:p>
            <a:pPr marL="868363" lvl="1" indent="-455613">
              <a:buFont typeface="Arial" pitchFamily="34" charset="0"/>
              <a:buChar char="–"/>
            </a:pPr>
            <a:r>
              <a:rPr kumimoji="1" lang="en-US" sz="2500">
                <a:solidFill>
                  <a:srgbClr val="003399"/>
                </a:solidFill>
                <a:ea typeface="MS PGothic" pitchFamily="34" charset="-128"/>
              </a:rPr>
              <a:t>one or more of the requirements in the criterion</a:t>
            </a:r>
          </a:p>
          <a:p>
            <a:pPr marL="868363" lvl="1" indent="-455613">
              <a:buFont typeface="Arial" pitchFamily="34" charset="0"/>
              <a:buChar char="–"/>
            </a:pPr>
            <a:r>
              <a:rPr kumimoji="1" lang="en-US" sz="2500">
                <a:solidFill>
                  <a:srgbClr val="003399"/>
                </a:solidFill>
                <a:ea typeface="MS PGothic" pitchFamily="34" charset="-128"/>
              </a:rPr>
              <a:t>targeted score of one or more criteria</a:t>
            </a:r>
          </a:p>
          <a:p>
            <a:pPr marL="868363" lvl="1" indent="-455613">
              <a:buFont typeface="Arial" pitchFamily="34" charset="0"/>
              <a:buChar char="–"/>
            </a:pPr>
            <a:r>
              <a:rPr kumimoji="1" lang="en-US" sz="2500">
                <a:solidFill>
                  <a:srgbClr val="003399"/>
                </a:solidFill>
                <a:ea typeface="MS PGothic" pitchFamily="34" charset="-128"/>
              </a:rPr>
              <a:t>targeted performance or results</a:t>
            </a:r>
          </a:p>
          <a:p>
            <a:pPr marL="455613" indent="-455613">
              <a:spcBef>
                <a:spcPct val="50000"/>
              </a:spcBef>
              <a:buFontTx/>
              <a:buChar char="•"/>
            </a:pPr>
            <a:r>
              <a:rPr kumimoji="1" lang="en-US" sz="2500">
                <a:solidFill>
                  <a:srgbClr val="003399"/>
                </a:solidFill>
                <a:ea typeface="MS PGothic" pitchFamily="34" charset="-128"/>
              </a:rPr>
              <a:t>Identify short and long term gaps</a:t>
            </a:r>
          </a:p>
          <a:p>
            <a:pPr marL="455613" indent="-455613">
              <a:spcBef>
                <a:spcPct val="50000"/>
              </a:spcBef>
              <a:buFontTx/>
              <a:buChar char="•"/>
            </a:pPr>
            <a:r>
              <a:rPr kumimoji="1" lang="en-US" sz="2500">
                <a:solidFill>
                  <a:srgbClr val="003399"/>
                </a:solidFill>
                <a:ea typeface="MS PGothic" pitchFamily="34" charset="-128"/>
              </a:rPr>
              <a:t>Know the reasons for the gaps</a:t>
            </a:r>
          </a:p>
          <a:p>
            <a:pPr marL="455613" indent="-455613">
              <a:spcBef>
                <a:spcPct val="50000"/>
              </a:spcBef>
              <a:buFontTx/>
              <a:buChar char="•"/>
            </a:pPr>
            <a:r>
              <a:rPr kumimoji="1" lang="en-US" sz="2500">
                <a:solidFill>
                  <a:srgbClr val="003399"/>
                </a:solidFill>
                <a:ea typeface="MS PGothic" pitchFamily="34" charset="-128"/>
              </a:rPr>
              <a:t>Plan and implement solutions to close the short and long term gaps</a:t>
            </a:r>
          </a:p>
        </p:txBody>
      </p:sp>
      <p:sp>
        <p:nvSpPr>
          <p:cNvPr id="88067" name="Rectangle 2"/>
          <p:cNvSpPr txBox="1">
            <a:spLocks noChangeArrowheads="1"/>
          </p:cNvSpPr>
          <p:nvPr/>
        </p:nvSpPr>
        <p:spPr bwMode="auto">
          <a:xfrm>
            <a:off x="238125" y="325438"/>
            <a:ext cx="6938963" cy="1141412"/>
          </a:xfrm>
          <a:prstGeom prst="rect">
            <a:avLst/>
          </a:prstGeom>
          <a:noFill/>
          <a:ln w="9525">
            <a:noFill/>
            <a:miter lim="800000"/>
            <a:headEnd/>
            <a:tailEnd/>
          </a:ln>
        </p:spPr>
        <p:txBody>
          <a:bodyPr lIns="82442" tIns="41221" rIns="82442" bIns="41221"/>
          <a:lstStyle/>
          <a:p>
            <a:pPr algn="ctr"/>
            <a:r>
              <a:rPr lang="en-GB" sz="3200">
                <a:solidFill>
                  <a:schemeClr val="tx1"/>
                </a:solidFill>
              </a:rPr>
              <a:t>Close Gaps</a:t>
            </a:r>
            <a:endParaRPr lang="en-US" sz="3200">
              <a:solidFill>
                <a:schemeClr val="tx1"/>
              </a:solidFill>
            </a:endParaRPr>
          </a:p>
        </p:txBody>
      </p:sp>
      <p:sp>
        <p:nvSpPr>
          <p:cNvPr id="88068" name="Slide Number Placeholder 5"/>
          <p:cNvSpPr>
            <a:spLocks noGrp="1"/>
          </p:cNvSpPr>
          <p:nvPr>
            <p:ph type="sldNum" sz="quarter" idx="12"/>
          </p:nvPr>
        </p:nvSpPr>
        <p:spPr>
          <a:xfrm>
            <a:off x="3432175" y="6607175"/>
            <a:ext cx="2133600" cy="250825"/>
          </a:xfrm>
          <a:noFill/>
        </p:spPr>
        <p:txBody>
          <a:bodyPr/>
          <a:lstStyle/>
          <a:p>
            <a:fld id="{6F0856FA-A5E1-4023-8854-A4375132142E}" type="slidenum">
              <a:rPr lang="en-US" smtClean="0">
                <a:latin typeface="Arial" pitchFamily="34" charset="0"/>
              </a:rPr>
              <a:pPr/>
              <a:t>30</a:t>
            </a:fld>
            <a:endParaRPr lang="en-US" smtClean="0">
              <a:latin typeface="Arial" pitchFamily="34" charset="0"/>
            </a:endParaRPr>
          </a:p>
        </p:txBody>
      </p:sp>
      <p:sp>
        <p:nvSpPr>
          <p:cNvPr id="88069" name="Text Box 122"/>
          <p:cNvSpPr txBox="1">
            <a:spLocks noChangeArrowheads="1"/>
          </p:cNvSpPr>
          <p:nvPr/>
        </p:nvSpPr>
        <p:spPr bwMode="auto">
          <a:xfrm>
            <a:off x="0" y="6519863"/>
            <a:ext cx="4714875" cy="366712"/>
          </a:xfrm>
          <a:prstGeom prst="rect">
            <a:avLst/>
          </a:prstGeom>
          <a:noFill/>
          <a:ln w="9525">
            <a:noFill/>
            <a:miter lim="800000"/>
            <a:headEnd/>
            <a:tailEnd/>
          </a:ln>
        </p:spPr>
        <p:txBody>
          <a:bodyPr>
            <a:spAutoFit/>
          </a:bodyPr>
          <a:lstStyle/>
          <a:p>
            <a:pPr>
              <a:spcBef>
                <a:spcPct val="50000"/>
              </a:spcBef>
            </a:pPr>
            <a:r>
              <a:rPr lang="en-US" sz="1800">
                <a:solidFill>
                  <a:schemeClr val="bg1"/>
                </a:solidFill>
              </a:rPr>
              <a:t>Do</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noChangeArrowheads="1"/>
          </p:cNvSpPr>
          <p:nvPr>
            <p:ph type="title"/>
          </p:nvPr>
        </p:nvSpPr>
        <p:spPr>
          <a:xfrm>
            <a:off x="1625600" y="201613"/>
            <a:ext cx="6908800" cy="1143000"/>
          </a:xfrm>
        </p:spPr>
        <p:txBody>
          <a:bodyPr/>
          <a:lstStyle/>
          <a:p>
            <a:r>
              <a:rPr lang="en-GB" sz="3200" smtClean="0"/>
              <a:t>Write SAR - Content of the SAR</a:t>
            </a:r>
            <a:endParaRPr lang="en-US" sz="3200" smtClean="0"/>
          </a:p>
        </p:txBody>
      </p:sp>
      <p:sp>
        <p:nvSpPr>
          <p:cNvPr id="90114" name="Text Box 3"/>
          <p:cNvSpPr txBox="1">
            <a:spLocks noChangeArrowheads="1"/>
          </p:cNvSpPr>
          <p:nvPr/>
        </p:nvSpPr>
        <p:spPr bwMode="auto">
          <a:xfrm>
            <a:off x="457200" y="1371600"/>
            <a:ext cx="8186738" cy="5262563"/>
          </a:xfrm>
          <a:prstGeom prst="rect">
            <a:avLst/>
          </a:prstGeom>
          <a:noFill/>
          <a:ln w="9525">
            <a:noFill/>
            <a:miter lim="800000"/>
            <a:headEnd/>
            <a:tailEnd/>
          </a:ln>
        </p:spPr>
        <p:txBody>
          <a:bodyPr lIns="91437" tIns="45718" rIns="91437" bIns="45718">
            <a:spAutoFit/>
          </a:bodyPr>
          <a:lstStyle/>
          <a:p>
            <a:pPr marL="341313" indent="-341313"/>
            <a:r>
              <a:rPr lang="en-US" sz="2800" b="1" u="sng">
                <a:solidFill>
                  <a:srgbClr val="003399"/>
                </a:solidFill>
              </a:rPr>
              <a:t>Part 1: Introduction</a:t>
            </a:r>
          </a:p>
          <a:p>
            <a:pPr marL="341313" indent="-341313">
              <a:buFontTx/>
              <a:buChar char="•"/>
            </a:pPr>
            <a:r>
              <a:rPr lang="en-US" sz="2800">
                <a:solidFill>
                  <a:srgbClr val="003399"/>
                </a:solidFill>
              </a:rPr>
              <a:t>Content page </a:t>
            </a:r>
          </a:p>
          <a:p>
            <a:pPr marL="341313" indent="-341313">
              <a:buFontTx/>
              <a:buChar char="•"/>
            </a:pPr>
            <a:r>
              <a:rPr lang="en-US" sz="2800">
                <a:solidFill>
                  <a:srgbClr val="003399"/>
                </a:solidFill>
              </a:rPr>
              <a:t>Executive summary</a:t>
            </a:r>
          </a:p>
          <a:p>
            <a:pPr marL="341313" indent="-341313">
              <a:buFontTx/>
              <a:buChar char="•"/>
            </a:pPr>
            <a:r>
              <a:rPr lang="en-US" sz="2800">
                <a:solidFill>
                  <a:srgbClr val="003399"/>
                </a:solidFill>
              </a:rPr>
              <a:t>Organization of the self-assessment</a:t>
            </a:r>
          </a:p>
          <a:p>
            <a:pPr marL="341313" indent="-341313">
              <a:buFontTx/>
              <a:buChar char="•"/>
            </a:pPr>
            <a:r>
              <a:rPr lang="en-US" sz="2800">
                <a:solidFill>
                  <a:srgbClr val="003399"/>
                </a:solidFill>
              </a:rPr>
              <a:t>Brief description of the university, faculty and department</a:t>
            </a:r>
          </a:p>
          <a:p>
            <a:pPr marL="341313" indent="-341313"/>
            <a:endParaRPr lang="en-US" sz="2800">
              <a:solidFill>
                <a:srgbClr val="003399"/>
              </a:solidFill>
            </a:endParaRPr>
          </a:p>
          <a:p>
            <a:pPr marL="341313" indent="-341313"/>
            <a:r>
              <a:rPr lang="en-US" sz="2800" b="1" u="sng">
                <a:solidFill>
                  <a:srgbClr val="003399"/>
                </a:solidFill>
              </a:rPr>
              <a:t>Part 2: AUN-QA Criteria Requirements</a:t>
            </a:r>
          </a:p>
          <a:p>
            <a:pPr marL="341313" indent="-341313">
              <a:buFontTx/>
              <a:buChar char="•"/>
            </a:pPr>
            <a:r>
              <a:rPr lang="en-US" sz="2800">
                <a:solidFill>
                  <a:srgbClr val="003399"/>
                </a:solidFill>
              </a:rPr>
              <a:t>Write-up on how the university, faculty or department addresses the requirements of the AUN-QA criteria (use checklist as a reference)</a:t>
            </a:r>
          </a:p>
          <a:p>
            <a:pPr marL="341313" indent="-341313">
              <a:buFontTx/>
              <a:buChar char="•"/>
            </a:pPr>
            <a:r>
              <a:rPr lang="en-US" sz="2800">
                <a:solidFill>
                  <a:srgbClr val="003399"/>
                </a:solidFill>
              </a:rPr>
              <a:t>Evidence: </a:t>
            </a:r>
            <a:r>
              <a:rPr lang="en-US" sz="2800" b="1">
                <a:solidFill>
                  <a:srgbClr val="003399"/>
                </a:solidFill>
              </a:rPr>
              <a:t>Attachment </a:t>
            </a:r>
            <a:r>
              <a:rPr lang="en-US" sz="2800" b="1">
                <a:solidFill>
                  <a:srgbClr val="FF0000"/>
                </a:solidFill>
              </a:rPr>
              <a:t>01</a:t>
            </a:r>
          </a:p>
        </p:txBody>
      </p:sp>
      <p:sp>
        <p:nvSpPr>
          <p:cNvPr id="90115" name="Slide Number Placeholder 5"/>
          <p:cNvSpPr>
            <a:spLocks noGrp="1"/>
          </p:cNvSpPr>
          <p:nvPr>
            <p:ph type="sldNum" sz="quarter" idx="12"/>
          </p:nvPr>
        </p:nvSpPr>
        <p:spPr>
          <a:xfrm>
            <a:off x="3432175" y="6607175"/>
            <a:ext cx="2133600" cy="250825"/>
          </a:xfrm>
          <a:noFill/>
        </p:spPr>
        <p:txBody>
          <a:bodyPr/>
          <a:lstStyle/>
          <a:p>
            <a:fld id="{AE7BCBBF-7F52-4CEE-A61C-A0571725EA39}" type="slidenum">
              <a:rPr lang="en-US" smtClean="0">
                <a:latin typeface="Arial" pitchFamily="34" charset="0"/>
              </a:rPr>
              <a:pPr/>
              <a:t>31</a:t>
            </a:fld>
            <a:endParaRPr lang="en-US" smtClean="0">
              <a:latin typeface="Arial" pitchFamily="34" charset="0"/>
            </a:endParaRPr>
          </a:p>
        </p:txBody>
      </p:sp>
      <p:sp>
        <p:nvSpPr>
          <p:cNvPr id="90116" name="Text Box 122"/>
          <p:cNvSpPr txBox="1">
            <a:spLocks noChangeArrowheads="1"/>
          </p:cNvSpPr>
          <p:nvPr/>
        </p:nvSpPr>
        <p:spPr bwMode="auto">
          <a:xfrm>
            <a:off x="0" y="6519863"/>
            <a:ext cx="4714875" cy="366712"/>
          </a:xfrm>
          <a:prstGeom prst="rect">
            <a:avLst/>
          </a:prstGeom>
          <a:noFill/>
          <a:ln w="9525">
            <a:noFill/>
            <a:miter lim="800000"/>
            <a:headEnd/>
            <a:tailEnd/>
          </a:ln>
        </p:spPr>
        <p:txBody>
          <a:bodyPr>
            <a:spAutoFit/>
          </a:bodyPr>
          <a:lstStyle/>
          <a:p>
            <a:pPr>
              <a:spcBef>
                <a:spcPct val="50000"/>
              </a:spcBef>
            </a:pPr>
            <a:r>
              <a:rPr lang="en-US" sz="1800">
                <a:solidFill>
                  <a:schemeClr val="bg1"/>
                </a:solidFill>
              </a:rPr>
              <a:t>Do</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ChangeArrowheads="1"/>
          </p:cNvSpPr>
          <p:nvPr>
            <p:ph type="title"/>
          </p:nvPr>
        </p:nvSpPr>
        <p:spPr>
          <a:xfrm>
            <a:off x="1625600" y="201613"/>
            <a:ext cx="6908800" cy="1143000"/>
          </a:xfrm>
        </p:spPr>
        <p:txBody>
          <a:bodyPr/>
          <a:lstStyle/>
          <a:p>
            <a:r>
              <a:rPr lang="en-GB" sz="3200" smtClean="0"/>
              <a:t>Write SAR - Content of the SAR</a:t>
            </a:r>
            <a:endParaRPr lang="en-US" sz="3200" smtClean="0"/>
          </a:p>
        </p:txBody>
      </p:sp>
      <p:sp>
        <p:nvSpPr>
          <p:cNvPr id="92162" name="Text Box 3"/>
          <p:cNvSpPr txBox="1">
            <a:spLocks noChangeArrowheads="1"/>
          </p:cNvSpPr>
          <p:nvPr/>
        </p:nvSpPr>
        <p:spPr bwMode="auto">
          <a:xfrm>
            <a:off x="457200" y="1681163"/>
            <a:ext cx="8186738" cy="3970337"/>
          </a:xfrm>
          <a:prstGeom prst="rect">
            <a:avLst/>
          </a:prstGeom>
          <a:noFill/>
          <a:ln w="9525">
            <a:noFill/>
            <a:miter lim="800000"/>
            <a:headEnd/>
            <a:tailEnd/>
          </a:ln>
        </p:spPr>
        <p:txBody>
          <a:bodyPr lIns="91437" tIns="45718" rIns="91437" bIns="45718">
            <a:spAutoFit/>
          </a:bodyPr>
          <a:lstStyle/>
          <a:p>
            <a:pPr marL="341313" indent="-341313"/>
            <a:r>
              <a:rPr lang="en-US" sz="2800" b="1" u="sng">
                <a:solidFill>
                  <a:srgbClr val="003399"/>
                </a:solidFill>
              </a:rPr>
              <a:t>Part 3: Strengths and Weaknesses Analysis</a:t>
            </a:r>
            <a:endParaRPr lang="en-US" altLang="zh-TW" sz="2800" b="1" u="sng">
              <a:solidFill>
                <a:srgbClr val="003399"/>
              </a:solidFill>
              <a:ea typeface="PMingLiU" pitchFamily="18" charset="-120"/>
            </a:endParaRPr>
          </a:p>
          <a:p>
            <a:pPr marL="341313" indent="-341313">
              <a:buFontTx/>
              <a:buChar char="•"/>
            </a:pPr>
            <a:r>
              <a:rPr lang="en-US" altLang="zh-TW" sz="2800">
                <a:solidFill>
                  <a:srgbClr val="003399"/>
                </a:solidFill>
                <a:ea typeface="PMingLiU" pitchFamily="18" charset="-120"/>
              </a:rPr>
              <a:t>Summary of strengths</a:t>
            </a:r>
          </a:p>
          <a:p>
            <a:pPr marL="341313" indent="-341313">
              <a:buFontTx/>
              <a:buChar char="•"/>
            </a:pPr>
            <a:r>
              <a:rPr lang="en-US" altLang="zh-TW" sz="2800">
                <a:solidFill>
                  <a:srgbClr val="003399"/>
                </a:solidFill>
                <a:ea typeface="PMingLiU" pitchFamily="18" charset="-120"/>
              </a:rPr>
              <a:t>Summary of Weaknesses</a:t>
            </a:r>
          </a:p>
          <a:p>
            <a:pPr marL="341313" indent="-341313">
              <a:buFontTx/>
              <a:buChar char="•"/>
            </a:pPr>
            <a:r>
              <a:rPr lang="en-US" altLang="zh-TW" sz="2800">
                <a:solidFill>
                  <a:srgbClr val="003399"/>
                </a:solidFill>
                <a:ea typeface="PMingLiU" pitchFamily="18" charset="-120"/>
              </a:rPr>
              <a:t>Completed checklist</a:t>
            </a:r>
          </a:p>
          <a:p>
            <a:pPr marL="341313" indent="-341313">
              <a:buFontTx/>
              <a:buChar char="•"/>
            </a:pPr>
            <a:r>
              <a:rPr lang="en-US" altLang="zh-TW" sz="2800">
                <a:solidFill>
                  <a:srgbClr val="003399"/>
                </a:solidFill>
                <a:ea typeface="PMingLiU" pitchFamily="18" charset="-120"/>
              </a:rPr>
              <a:t>Improvement plan</a:t>
            </a:r>
          </a:p>
          <a:p>
            <a:pPr marL="341313" indent="-341313"/>
            <a:endParaRPr lang="en-US" altLang="zh-TW" sz="2800" b="1" u="sng">
              <a:solidFill>
                <a:srgbClr val="003399"/>
              </a:solidFill>
              <a:ea typeface="PMingLiU" pitchFamily="18" charset="-120"/>
            </a:endParaRPr>
          </a:p>
          <a:p>
            <a:pPr marL="341313" indent="-341313"/>
            <a:r>
              <a:rPr lang="en-US" altLang="zh-TW" sz="2800" b="1" u="sng">
                <a:solidFill>
                  <a:srgbClr val="003399"/>
                </a:solidFill>
                <a:ea typeface="PMingLiU" pitchFamily="18" charset="-120"/>
              </a:rPr>
              <a:t>Part 4: Appendices</a:t>
            </a:r>
          </a:p>
          <a:p>
            <a:pPr marL="341313" indent="-341313">
              <a:buFontTx/>
              <a:buChar char="•"/>
            </a:pPr>
            <a:r>
              <a:rPr lang="en-US" sz="2800">
                <a:solidFill>
                  <a:srgbClr val="003399"/>
                </a:solidFill>
              </a:rPr>
              <a:t>Glossary</a:t>
            </a:r>
          </a:p>
          <a:p>
            <a:pPr marL="341313" indent="-341313">
              <a:buFontTx/>
              <a:buChar char="•"/>
            </a:pPr>
            <a:r>
              <a:rPr lang="en-US" sz="2800">
                <a:solidFill>
                  <a:srgbClr val="003399"/>
                </a:solidFill>
              </a:rPr>
              <a:t>Supporting documents and evidences</a:t>
            </a:r>
          </a:p>
        </p:txBody>
      </p:sp>
      <p:sp>
        <p:nvSpPr>
          <p:cNvPr id="92163" name="Slide Number Placeholder 5"/>
          <p:cNvSpPr>
            <a:spLocks noGrp="1"/>
          </p:cNvSpPr>
          <p:nvPr>
            <p:ph type="sldNum" sz="quarter" idx="12"/>
          </p:nvPr>
        </p:nvSpPr>
        <p:spPr>
          <a:xfrm>
            <a:off x="3432175" y="6607175"/>
            <a:ext cx="2133600" cy="250825"/>
          </a:xfrm>
          <a:noFill/>
        </p:spPr>
        <p:txBody>
          <a:bodyPr/>
          <a:lstStyle/>
          <a:p>
            <a:fld id="{E9ECB2B1-4189-44EE-AB2B-1C82CE3F9DBD}" type="slidenum">
              <a:rPr lang="en-US" smtClean="0">
                <a:latin typeface="Arial" pitchFamily="34" charset="0"/>
              </a:rPr>
              <a:pPr/>
              <a:t>32</a:t>
            </a:fld>
            <a:endParaRPr lang="en-US" smtClean="0">
              <a:latin typeface="Arial" pitchFamily="34" charset="0"/>
            </a:endParaRPr>
          </a:p>
        </p:txBody>
      </p:sp>
      <p:sp>
        <p:nvSpPr>
          <p:cNvPr id="92164" name="Text Box 122"/>
          <p:cNvSpPr txBox="1">
            <a:spLocks noChangeArrowheads="1"/>
          </p:cNvSpPr>
          <p:nvPr/>
        </p:nvSpPr>
        <p:spPr bwMode="auto">
          <a:xfrm>
            <a:off x="0" y="6519863"/>
            <a:ext cx="4714875" cy="366712"/>
          </a:xfrm>
          <a:prstGeom prst="rect">
            <a:avLst/>
          </a:prstGeom>
          <a:noFill/>
          <a:ln w="9525">
            <a:noFill/>
            <a:miter lim="800000"/>
            <a:headEnd/>
            <a:tailEnd/>
          </a:ln>
        </p:spPr>
        <p:txBody>
          <a:bodyPr>
            <a:spAutoFit/>
          </a:bodyPr>
          <a:lstStyle/>
          <a:p>
            <a:pPr>
              <a:spcBef>
                <a:spcPct val="50000"/>
              </a:spcBef>
            </a:pPr>
            <a:r>
              <a:rPr lang="en-US" sz="1800">
                <a:solidFill>
                  <a:schemeClr val="bg1"/>
                </a:solidFill>
              </a:rPr>
              <a:t>Do</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2"/>
          <p:cNvSpPr>
            <a:spLocks noGrp="1" noChangeArrowheads="1"/>
          </p:cNvSpPr>
          <p:nvPr>
            <p:ph type="title"/>
          </p:nvPr>
        </p:nvSpPr>
        <p:spPr>
          <a:xfrm>
            <a:off x="1625600" y="76200"/>
            <a:ext cx="6908800" cy="1143000"/>
          </a:xfrm>
        </p:spPr>
        <p:txBody>
          <a:bodyPr/>
          <a:lstStyle/>
          <a:p>
            <a:r>
              <a:rPr lang="en-GB" sz="3200" dirty="0" smtClean="0"/>
              <a:t>Requirements of SAR</a:t>
            </a:r>
            <a:endParaRPr lang="en-US" sz="3200" dirty="0" smtClean="0"/>
          </a:p>
        </p:txBody>
      </p:sp>
      <p:sp>
        <p:nvSpPr>
          <p:cNvPr id="94210" name="Text Box 3"/>
          <p:cNvSpPr txBox="1">
            <a:spLocks noChangeArrowheads="1"/>
          </p:cNvSpPr>
          <p:nvPr/>
        </p:nvSpPr>
        <p:spPr bwMode="auto">
          <a:xfrm>
            <a:off x="409575" y="1524000"/>
            <a:ext cx="8186738" cy="4832350"/>
          </a:xfrm>
          <a:prstGeom prst="rect">
            <a:avLst/>
          </a:prstGeom>
          <a:noFill/>
          <a:ln w="9525">
            <a:noFill/>
            <a:miter lim="800000"/>
            <a:headEnd/>
            <a:tailEnd/>
          </a:ln>
        </p:spPr>
        <p:txBody>
          <a:bodyPr lIns="91437" tIns="45718" rIns="91437" bIns="45718">
            <a:spAutoFit/>
          </a:bodyPr>
          <a:lstStyle/>
          <a:p>
            <a:pPr marL="341313" indent="-341313">
              <a:buFontTx/>
              <a:buChar char="•"/>
            </a:pPr>
            <a:r>
              <a:rPr lang="en-US" sz="2200" dirty="0">
                <a:solidFill>
                  <a:srgbClr val="003399"/>
                </a:solidFill>
              </a:rPr>
              <a:t>An account of the program to be assessed (both descriptive and analytical)</a:t>
            </a:r>
          </a:p>
          <a:p>
            <a:pPr marL="341313" indent="-341313">
              <a:buFontTx/>
              <a:buChar char="•"/>
            </a:pPr>
            <a:r>
              <a:rPr lang="en-US" sz="2200" dirty="0">
                <a:solidFill>
                  <a:srgbClr val="003399"/>
                </a:solidFill>
              </a:rPr>
              <a:t>Serve as a source for improvement and assessment</a:t>
            </a:r>
          </a:p>
          <a:p>
            <a:pPr marL="341313" indent="-341313">
              <a:buFontTx/>
              <a:buChar char="•"/>
            </a:pPr>
            <a:r>
              <a:rPr lang="en-US" sz="2200" dirty="0">
                <a:solidFill>
                  <a:srgbClr val="003399"/>
                </a:solidFill>
              </a:rPr>
              <a:t>Adopt a standard format and style to address the AUN-QA criteria</a:t>
            </a:r>
          </a:p>
          <a:p>
            <a:pPr marL="341313" indent="-341313">
              <a:buFontTx/>
              <a:buChar char="•"/>
            </a:pPr>
            <a:r>
              <a:rPr lang="en-US" sz="2200" dirty="0">
                <a:solidFill>
                  <a:srgbClr val="003399"/>
                </a:solidFill>
              </a:rPr>
              <a:t>Illustrate clearly what, where, when, who and how the QA mechanisms or instruments are implemented to fulfill each criterion</a:t>
            </a:r>
          </a:p>
          <a:p>
            <a:pPr marL="341313" indent="-341313">
              <a:buFontTx/>
              <a:buChar char="•"/>
            </a:pPr>
            <a:r>
              <a:rPr lang="en-US" sz="2200" dirty="0">
                <a:solidFill>
                  <a:srgbClr val="003399"/>
                </a:solidFill>
              </a:rPr>
              <a:t>Focus on information and data (objective evidences) that directly address each criterion</a:t>
            </a:r>
          </a:p>
          <a:p>
            <a:pPr marL="341313" indent="-341313">
              <a:buFontTx/>
              <a:buChar char="•"/>
            </a:pPr>
            <a:r>
              <a:rPr lang="en-US" sz="2200" dirty="0">
                <a:solidFill>
                  <a:srgbClr val="003399"/>
                </a:solidFill>
              </a:rPr>
              <a:t>Make reference or link related criterion in the report (e.g. Criterion 6, 7 and 12)</a:t>
            </a:r>
          </a:p>
          <a:p>
            <a:pPr marL="341313" indent="-341313">
              <a:buFontTx/>
              <a:buChar char="•"/>
            </a:pPr>
            <a:r>
              <a:rPr lang="en-US" sz="2200" dirty="0">
                <a:solidFill>
                  <a:srgbClr val="003399"/>
                </a:solidFill>
              </a:rPr>
              <a:t>Written/translated into a language (for example, English) that is easy for external assessors to comprehend. </a:t>
            </a:r>
          </a:p>
          <a:p>
            <a:pPr marL="341313" indent="-341313">
              <a:buFontTx/>
              <a:buChar char="•"/>
            </a:pPr>
            <a:r>
              <a:rPr lang="en-US" sz="2200" dirty="0">
                <a:solidFill>
                  <a:srgbClr val="003399"/>
                </a:solidFill>
              </a:rPr>
              <a:t>Provide a glossary of abbreviations and terms used in the report.</a:t>
            </a:r>
          </a:p>
          <a:p>
            <a:pPr marL="341313" indent="-341313">
              <a:buFontTx/>
              <a:buChar char="•"/>
            </a:pPr>
            <a:r>
              <a:rPr lang="en-US" sz="2200" b="1" dirty="0">
                <a:solidFill>
                  <a:srgbClr val="003399"/>
                </a:solidFill>
              </a:rPr>
              <a:t>Not more than 50 A4 pages printed in 12 point font size.</a:t>
            </a:r>
          </a:p>
        </p:txBody>
      </p:sp>
      <p:sp>
        <p:nvSpPr>
          <p:cNvPr id="94211" name="Slide Number Placeholder 5"/>
          <p:cNvSpPr>
            <a:spLocks noGrp="1"/>
          </p:cNvSpPr>
          <p:nvPr>
            <p:ph type="sldNum" sz="quarter" idx="12"/>
          </p:nvPr>
        </p:nvSpPr>
        <p:spPr>
          <a:xfrm>
            <a:off x="3432175" y="6607175"/>
            <a:ext cx="2133600" cy="250825"/>
          </a:xfrm>
          <a:noFill/>
        </p:spPr>
        <p:txBody>
          <a:bodyPr/>
          <a:lstStyle/>
          <a:p>
            <a:fld id="{D0672DCE-37D7-4B8D-A954-226A398D3BC3}" type="slidenum">
              <a:rPr lang="en-US" smtClean="0">
                <a:latin typeface="Arial" pitchFamily="34" charset="0"/>
              </a:rPr>
              <a:pPr/>
              <a:t>33</a:t>
            </a:fld>
            <a:endParaRPr lang="en-US" smtClean="0">
              <a:latin typeface="Arial" pitchFamily="34" charset="0"/>
            </a:endParaRPr>
          </a:p>
        </p:txBody>
      </p:sp>
      <p:sp>
        <p:nvSpPr>
          <p:cNvPr id="94212" name="Text Box 122"/>
          <p:cNvSpPr txBox="1">
            <a:spLocks noChangeArrowheads="1"/>
          </p:cNvSpPr>
          <p:nvPr/>
        </p:nvSpPr>
        <p:spPr bwMode="auto">
          <a:xfrm>
            <a:off x="0" y="6519863"/>
            <a:ext cx="4714875" cy="366712"/>
          </a:xfrm>
          <a:prstGeom prst="rect">
            <a:avLst/>
          </a:prstGeom>
          <a:noFill/>
          <a:ln w="9525">
            <a:noFill/>
            <a:miter lim="800000"/>
            <a:headEnd/>
            <a:tailEnd/>
          </a:ln>
        </p:spPr>
        <p:txBody>
          <a:bodyPr>
            <a:spAutoFit/>
          </a:bodyPr>
          <a:lstStyle/>
          <a:p>
            <a:pPr>
              <a:spcBef>
                <a:spcPct val="50000"/>
              </a:spcBef>
            </a:pPr>
            <a:r>
              <a:rPr lang="en-US" sz="1800">
                <a:solidFill>
                  <a:schemeClr val="bg1"/>
                </a:solidFill>
              </a:rPr>
              <a:t>Do</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67621" name="Group 5"/>
          <p:cNvGraphicFramePr>
            <a:graphicFrameLocks noGrp="1"/>
          </p:cNvGraphicFramePr>
          <p:nvPr/>
        </p:nvGraphicFramePr>
        <p:xfrm>
          <a:off x="514350" y="2171700"/>
          <a:ext cx="8278930" cy="4304559"/>
        </p:xfrm>
        <a:graphic>
          <a:graphicData uri="http://schemas.openxmlformats.org/drawingml/2006/table">
            <a:tbl>
              <a:tblPr/>
              <a:tblGrid>
                <a:gridCol w="1192509"/>
                <a:gridCol w="7086421"/>
              </a:tblGrid>
              <a:tr h="527050">
                <a:tc gridSpan="2">
                  <a:txBody>
                    <a:bodyPr/>
                    <a:lstStyle/>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accent2"/>
                          </a:solidFill>
                          <a:effectLst/>
                          <a:latin typeface="Arial" pitchFamily="34" charset="0"/>
                          <a:cs typeface="Arial" pitchFamily="34" charset="0"/>
                        </a:rPr>
                        <a:t>Criterion 1, 2, 3, 4, 5, 9</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992188"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smtClean="0">
                        <a:ln>
                          <a:noFill/>
                        </a:ln>
                        <a:solidFill>
                          <a:schemeClr val="accent2"/>
                        </a:solidFill>
                        <a:effectLst/>
                        <a:latin typeface="Arial" pitchFamily="34" charset="0"/>
                        <a:cs typeface="Arial" pitchFamily="34" charset="0"/>
                      </a:endParaRPr>
                    </a:p>
                  </a:txBody>
                  <a:tcPr marL="101521" marR="101521" marT="50641" marB="5064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47090">
                <a:tc>
                  <a:txBody>
                    <a:bodyPr/>
                    <a:lstStyle/>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accent2"/>
                          </a:solidFill>
                          <a:effectLst/>
                          <a:latin typeface="Arial" pitchFamily="34" charset="0"/>
                          <a:cs typeface="Arial" pitchFamily="34" charset="0"/>
                        </a:rPr>
                        <a:t>What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99"/>
                    </a:solidFill>
                  </a:tcPr>
                </a:tc>
                <a:tc>
                  <a:txBody>
                    <a:bodyPr/>
                    <a:lstStyle/>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accent2"/>
                          </a:solidFill>
                          <a:effectLst/>
                          <a:latin typeface="Arial" pitchFamily="34" charset="0"/>
                          <a:cs typeface="Arial" pitchFamily="34" charset="0"/>
                        </a:rPr>
                        <a:t>What is it?</a:t>
                      </a:r>
                    </a:p>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Describe the criterion or situation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99"/>
                    </a:solidFill>
                  </a:tcPr>
                </a:tc>
              </a:tr>
              <a:tr h="2017699">
                <a:tc>
                  <a:txBody>
                    <a:bodyPr/>
                    <a:lstStyle/>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accent2"/>
                          </a:solidFill>
                          <a:effectLst/>
                          <a:latin typeface="Arial" pitchFamily="34" charset="0"/>
                          <a:cs typeface="Arial" pitchFamily="34" charset="0"/>
                        </a:rPr>
                        <a:t>How</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accent2"/>
                          </a:solidFill>
                          <a:effectLst/>
                          <a:latin typeface="Arial" pitchFamily="34" charset="0"/>
                          <a:cs typeface="Arial" pitchFamily="34" charset="0"/>
                        </a:rPr>
                        <a:t>How is it done?</a:t>
                      </a:r>
                    </a:p>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accent2"/>
                          </a:solidFill>
                          <a:effectLst/>
                          <a:latin typeface="Arial" pitchFamily="34" charset="0"/>
                          <a:cs typeface="Arial" pitchFamily="34" charset="0"/>
                        </a:rPr>
                        <a:t>How is it aligned to …..?</a:t>
                      </a:r>
                    </a:p>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accent2"/>
                          </a:solidFill>
                          <a:effectLst/>
                          <a:latin typeface="Arial" pitchFamily="34" charset="0"/>
                          <a:cs typeface="Arial" pitchFamily="34" charset="0"/>
                        </a:rPr>
                        <a:t>Who is involved?</a:t>
                      </a:r>
                    </a:p>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accent2"/>
                          </a:solidFill>
                          <a:effectLst/>
                          <a:latin typeface="Arial" pitchFamily="34" charset="0"/>
                          <a:cs typeface="Arial" pitchFamily="34" charset="0"/>
                        </a:rPr>
                        <a:t>When is it done?</a:t>
                      </a:r>
                    </a:p>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accent2"/>
                          </a:solidFill>
                          <a:effectLst/>
                          <a:latin typeface="Arial" pitchFamily="34" charset="0"/>
                          <a:cs typeface="Arial" pitchFamily="34" charset="0"/>
                        </a:rPr>
                        <a:t>Where is it done?</a:t>
                      </a:r>
                    </a:p>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Describe the approach (process) and deployment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r>
              <a:tr h="1012720">
                <a:tc>
                  <a:txBody>
                    <a:bodyPr/>
                    <a:lstStyle/>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accent2"/>
                          </a:solidFill>
                          <a:effectLst/>
                          <a:latin typeface="Arial" pitchFamily="34" charset="0"/>
                          <a:cs typeface="Arial" pitchFamily="34" charset="0"/>
                        </a:rPr>
                        <a:t>Why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66CCFF"/>
                    </a:solidFill>
                  </a:tcPr>
                </a:tc>
                <a:tc>
                  <a:txBody>
                    <a:bodyPr/>
                    <a:lstStyle/>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accent2"/>
                          </a:solidFill>
                          <a:effectLst/>
                          <a:latin typeface="Arial" pitchFamily="34" charset="0"/>
                          <a:cs typeface="Arial" pitchFamily="34" charset="0"/>
                        </a:rPr>
                        <a:t>Why does the gap exist?</a:t>
                      </a:r>
                    </a:p>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Describe the gap and its improvement plan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66CCFF"/>
                    </a:solidFill>
                  </a:tcPr>
                </a:tc>
              </a:tr>
            </a:tbl>
          </a:graphicData>
        </a:graphic>
      </p:graphicFrame>
      <p:sp>
        <p:nvSpPr>
          <p:cNvPr id="96273" name="Rectangle 2"/>
          <p:cNvSpPr txBox="1">
            <a:spLocks noChangeArrowheads="1"/>
          </p:cNvSpPr>
          <p:nvPr/>
        </p:nvSpPr>
        <p:spPr bwMode="auto">
          <a:xfrm>
            <a:off x="239713" y="369888"/>
            <a:ext cx="6908800" cy="1141412"/>
          </a:xfrm>
          <a:prstGeom prst="rect">
            <a:avLst/>
          </a:prstGeom>
          <a:noFill/>
          <a:ln w="9525">
            <a:noFill/>
            <a:miter lim="800000"/>
            <a:headEnd/>
            <a:tailEnd/>
          </a:ln>
        </p:spPr>
        <p:txBody>
          <a:bodyPr lIns="82442" tIns="41221" rIns="82442" bIns="41221"/>
          <a:lstStyle/>
          <a:p>
            <a:pPr algn="ctr"/>
            <a:r>
              <a:rPr lang="en-GB" sz="3200">
                <a:solidFill>
                  <a:schemeClr val="tx1"/>
                </a:solidFill>
              </a:rPr>
              <a:t>Write SAR</a:t>
            </a:r>
            <a:endParaRPr lang="en-US" sz="3200">
              <a:solidFill>
                <a:schemeClr val="tx1"/>
              </a:solidFill>
            </a:endParaRPr>
          </a:p>
        </p:txBody>
      </p:sp>
      <p:sp>
        <p:nvSpPr>
          <p:cNvPr id="96274" name="TextBox 4"/>
          <p:cNvSpPr txBox="1">
            <a:spLocks noChangeArrowheads="1"/>
          </p:cNvSpPr>
          <p:nvPr/>
        </p:nvSpPr>
        <p:spPr bwMode="auto">
          <a:xfrm>
            <a:off x="438150" y="1563688"/>
            <a:ext cx="5327650" cy="527050"/>
          </a:xfrm>
          <a:prstGeom prst="rect">
            <a:avLst/>
          </a:prstGeom>
          <a:noFill/>
          <a:ln w="9525">
            <a:noFill/>
            <a:miter lim="800000"/>
            <a:headEnd/>
            <a:tailEnd/>
          </a:ln>
        </p:spPr>
        <p:txBody>
          <a:bodyPr lIns="82442" tIns="41221" rIns="82442" bIns="41221">
            <a:spAutoFit/>
          </a:bodyPr>
          <a:lstStyle/>
          <a:p>
            <a:r>
              <a:rPr lang="en-US" sz="2900">
                <a:solidFill>
                  <a:srgbClr val="0033CC"/>
                </a:solidFill>
              </a:rPr>
              <a:t>Qualitative Criterion</a:t>
            </a:r>
          </a:p>
        </p:txBody>
      </p:sp>
      <p:sp>
        <p:nvSpPr>
          <p:cNvPr id="96275" name="Slide Number Placeholder 5"/>
          <p:cNvSpPr>
            <a:spLocks noGrp="1"/>
          </p:cNvSpPr>
          <p:nvPr>
            <p:ph type="sldNum" sz="quarter" idx="12"/>
          </p:nvPr>
        </p:nvSpPr>
        <p:spPr>
          <a:xfrm>
            <a:off x="3432175" y="6607175"/>
            <a:ext cx="2133600" cy="250825"/>
          </a:xfrm>
          <a:noFill/>
        </p:spPr>
        <p:txBody>
          <a:bodyPr/>
          <a:lstStyle/>
          <a:p>
            <a:fld id="{36E2D623-A3E4-4536-BB02-B1686141008F}" type="slidenum">
              <a:rPr lang="en-US" smtClean="0">
                <a:latin typeface="Arial" pitchFamily="34" charset="0"/>
              </a:rPr>
              <a:pPr/>
              <a:t>34</a:t>
            </a:fld>
            <a:endParaRPr lang="en-US" smtClean="0">
              <a:latin typeface="Arial" pitchFamily="34" charset="0"/>
            </a:endParaRPr>
          </a:p>
        </p:txBody>
      </p:sp>
      <p:sp>
        <p:nvSpPr>
          <p:cNvPr id="96276" name="Text Box 122"/>
          <p:cNvSpPr txBox="1">
            <a:spLocks noChangeArrowheads="1"/>
          </p:cNvSpPr>
          <p:nvPr/>
        </p:nvSpPr>
        <p:spPr bwMode="auto">
          <a:xfrm>
            <a:off x="0" y="6519863"/>
            <a:ext cx="4714875" cy="366712"/>
          </a:xfrm>
          <a:prstGeom prst="rect">
            <a:avLst/>
          </a:prstGeom>
          <a:noFill/>
          <a:ln w="9525">
            <a:noFill/>
            <a:miter lim="800000"/>
            <a:headEnd/>
            <a:tailEnd/>
          </a:ln>
        </p:spPr>
        <p:txBody>
          <a:bodyPr>
            <a:spAutoFit/>
          </a:bodyPr>
          <a:lstStyle/>
          <a:p>
            <a:pPr>
              <a:spcBef>
                <a:spcPct val="50000"/>
              </a:spcBef>
            </a:pPr>
            <a:r>
              <a:rPr lang="en-US" sz="1800">
                <a:solidFill>
                  <a:schemeClr val="bg1"/>
                </a:solidFill>
              </a:rPr>
              <a:t>Do</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67621" name="Group 5"/>
          <p:cNvGraphicFramePr>
            <a:graphicFrameLocks noGrp="1"/>
          </p:cNvGraphicFramePr>
          <p:nvPr/>
        </p:nvGraphicFramePr>
        <p:xfrm>
          <a:off x="533400" y="2025650"/>
          <a:ext cx="8278930" cy="4527942"/>
        </p:xfrm>
        <a:graphic>
          <a:graphicData uri="http://schemas.openxmlformats.org/drawingml/2006/table">
            <a:tbl>
              <a:tblPr/>
              <a:tblGrid>
                <a:gridCol w="1132455"/>
                <a:gridCol w="7146475"/>
              </a:tblGrid>
              <a:tr h="527050">
                <a:tc gridSpan="2">
                  <a:txBody>
                    <a:bodyPr/>
                    <a:lstStyle/>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accent2"/>
                          </a:solidFill>
                          <a:effectLst/>
                          <a:latin typeface="Arial" pitchFamily="34" charset="0"/>
                          <a:cs typeface="Arial" pitchFamily="34" charset="0"/>
                        </a:rPr>
                        <a:t>Criterion 14 and 15</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pPr marL="0" marR="0" lvl="0" indent="0" algn="l" defTabSz="992188"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smtClean="0">
                        <a:ln>
                          <a:noFill/>
                        </a:ln>
                        <a:solidFill>
                          <a:schemeClr val="accent2"/>
                        </a:solidFill>
                        <a:effectLst/>
                        <a:latin typeface="Arial" pitchFamily="34" charset="0"/>
                        <a:cs typeface="Arial" pitchFamily="34" charset="0"/>
                      </a:endParaRPr>
                    </a:p>
                  </a:txBody>
                  <a:tcPr marL="101521" marR="101521" marT="50641" marB="5064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632447">
                <a:tc>
                  <a:txBody>
                    <a:bodyPr/>
                    <a:lstStyle/>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accent2"/>
                          </a:solidFill>
                          <a:effectLst/>
                          <a:latin typeface="Arial" pitchFamily="34" charset="0"/>
                          <a:cs typeface="Arial" pitchFamily="34" charset="0"/>
                        </a:rPr>
                        <a:t>What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99"/>
                    </a:solidFill>
                  </a:tcPr>
                </a:tc>
                <a:tc>
                  <a:txBody>
                    <a:bodyPr/>
                    <a:lstStyle/>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accent2"/>
                          </a:solidFill>
                          <a:effectLst/>
                          <a:latin typeface="Arial" pitchFamily="34" charset="0"/>
                          <a:cs typeface="Arial" pitchFamily="34" charset="0"/>
                        </a:rPr>
                        <a:t>What is the current result or performance?</a:t>
                      </a:r>
                      <a:br>
                        <a:rPr kumimoji="0" lang="en-US" sz="1800" b="1" i="0" u="none" strike="noStrike" cap="none" normalizeH="0" baseline="0" dirty="0" smtClean="0">
                          <a:ln>
                            <a:noFill/>
                          </a:ln>
                          <a:solidFill>
                            <a:schemeClr val="accent2"/>
                          </a:solidFill>
                          <a:effectLst/>
                          <a:latin typeface="Arial" pitchFamily="34" charset="0"/>
                          <a:cs typeface="Arial" pitchFamily="34" charset="0"/>
                        </a:rPr>
                      </a:br>
                      <a:r>
                        <a:rPr kumimoji="0" lang="en-US" sz="1800" b="1" i="0" u="none" strike="noStrike" cap="none" normalizeH="0" baseline="0" dirty="0" smtClean="0">
                          <a:ln>
                            <a:noFill/>
                          </a:ln>
                          <a:solidFill>
                            <a:schemeClr val="accent2"/>
                          </a:solidFill>
                          <a:effectLst/>
                          <a:latin typeface="Arial" pitchFamily="34" charset="0"/>
                          <a:cs typeface="Arial" pitchFamily="34" charset="0"/>
                        </a:rPr>
                        <a:t>What are the past results or performance?</a:t>
                      </a:r>
                    </a:p>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accent2"/>
                          </a:solidFill>
                          <a:effectLst/>
                          <a:latin typeface="Arial" pitchFamily="34" charset="0"/>
                          <a:cs typeface="Arial" pitchFamily="34" charset="0"/>
                        </a:rPr>
                        <a:t>What is the target?</a:t>
                      </a:r>
                    </a:p>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accent2"/>
                          </a:solidFill>
                          <a:effectLst/>
                          <a:latin typeface="Arial" pitchFamily="34" charset="0"/>
                          <a:cs typeface="Arial" pitchFamily="34" charset="0"/>
                        </a:rPr>
                        <a:t>What is the trend?</a:t>
                      </a:r>
                    </a:p>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Describe the result or performance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99"/>
                    </a:solidFill>
                  </a:tcPr>
                </a:tc>
              </a:tr>
              <a:tr h="1355725">
                <a:tc>
                  <a:txBody>
                    <a:bodyPr/>
                    <a:lstStyle/>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accent2"/>
                          </a:solidFill>
                          <a:effectLst/>
                          <a:latin typeface="Arial" pitchFamily="34" charset="0"/>
                          <a:cs typeface="Arial" pitchFamily="34" charset="0"/>
                        </a:rPr>
                        <a:t>How</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accent2"/>
                          </a:solidFill>
                          <a:effectLst/>
                          <a:latin typeface="Arial" pitchFamily="34" charset="0"/>
                          <a:cs typeface="Arial" pitchFamily="34" charset="0"/>
                        </a:rPr>
                        <a:t>How is it performing when compared to past years?</a:t>
                      </a:r>
                    </a:p>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accent2"/>
                          </a:solidFill>
                          <a:effectLst/>
                          <a:latin typeface="Arial" pitchFamily="34" charset="0"/>
                          <a:cs typeface="Arial" pitchFamily="34" charset="0"/>
                        </a:rPr>
                        <a:t>How is it performing when compared or benchmarked with other competing universities or benchmarking partners?</a:t>
                      </a:r>
                    </a:p>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Describe the comparison of result or performance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r>
              <a:tr h="1012720">
                <a:tc>
                  <a:txBody>
                    <a:bodyPr/>
                    <a:lstStyle/>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accent2"/>
                          </a:solidFill>
                          <a:effectLst/>
                          <a:latin typeface="Arial" pitchFamily="34" charset="0"/>
                          <a:cs typeface="Arial" pitchFamily="34" charset="0"/>
                        </a:rPr>
                        <a:t>Why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66CCFF"/>
                    </a:solidFill>
                  </a:tcPr>
                </a:tc>
                <a:tc>
                  <a:txBody>
                    <a:bodyPr/>
                    <a:lstStyle/>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accent2"/>
                          </a:solidFill>
                          <a:effectLst/>
                          <a:latin typeface="Arial" pitchFamily="34" charset="0"/>
                          <a:cs typeface="Arial" pitchFamily="34" charset="0"/>
                        </a:rPr>
                        <a:t>Why the result or performance is on a downward trend or fall below expectation?</a:t>
                      </a:r>
                    </a:p>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pitchFamily="34" charset="0"/>
                          <a:cs typeface="Arial" pitchFamily="34" charset="0"/>
                        </a:rPr>
                        <a:t>Describe the gaps and its improvement plan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66CCFF"/>
                    </a:solidFill>
                  </a:tcPr>
                </a:tc>
              </a:tr>
            </a:tbl>
          </a:graphicData>
        </a:graphic>
      </p:graphicFrame>
      <p:sp>
        <p:nvSpPr>
          <p:cNvPr id="98321" name="Rectangle 2"/>
          <p:cNvSpPr txBox="1">
            <a:spLocks noChangeArrowheads="1"/>
          </p:cNvSpPr>
          <p:nvPr/>
        </p:nvSpPr>
        <p:spPr bwMode="auto">
          <a:xfrm>
            <a:off x="239713" y="369888"/>
            <a:ext cx="6908800" cy="1141412"/>
          </a:xfrm>
          <a:prstGeom prst="rect">
            <a:avLst/>
          </a:prstGeom>
          <a:noFill/>
          <a:ln w="9525">
            <a:noFill/>
            <a:miter lim="800000"/>
            <a:headEnd/>
            <a:tailEnd/>
          </a:ln>
        </p:spPr>
        <p:txBody>
          <a:bodyPr lIns="82442" tIns="41221" rIns="82442" bIns="41221"/>
          <a:lstStyle/>
          <a:p>
            <a:pPr algn="ctr"/>
            <a:r>
              <a:rPr lang="en-GB" sz="3200">
                <a:solidFill>
                  <a:schemeClr val="tx1"/>
                </a:solidFill>
              </a:rPr>
              <a:t>Write SAR</a:t>
            </a:r>
            <a:endParaRPr lang="en-US" sz="3200">
              <a:solidFill>
                <a:schemeClr val="tx1"/>
              </a:solidFill>
            </a:endParaRPr>
          </a:p>
        </p:txBody>
      </p:sp>
      <p:sp>
        <p:nvSpPr>
          <p:cNvPr id="98322" name="TextBox 4"/>
          <p:cNvSpPr txBox="1">
            <a:spLocks noChangeArrowheads="1"/>
          </p:cNvSpPr>
          <p:nvPr/>
        </p:nvSpPr>
        <p:spPr bwMode="auto">
          <a:xfrm>
            <a:off x="463550" y="1454150"/>
            <a:ext cx="5327650" cy="527050"/>
          </a:xfrm>
          <a:prstGeom prst="rect">
            <a:avLst/>
          </a:prstGeom>
          <a:noFill/>
          <a:ln w="9525">
            <a:noFill/>
            <a:miter lim="800000"/>
            <a:headEnd/>
            <a:tailEnd/>
          </a:ln>
        </p:spPr>
        <p:txBody>
          <a:bodyPr lIns="82442" tIns="41221" rIns="82442" bIns="41221">
            <a:spAutoFit/>
          </a:bodyPr>
          <a:lstStyle/>
          <a:p>
            <a:r>
              <a:rPr lang="en-US" sz="2900">
                <a:solidFill>
                  <a:srgbClr val="0033CC"/>
                </a:solidFill>
              </a:rPr>
              <a:t>Quantitative Criterion</a:t>
            </a:r>
          </a:p>
        </p:txBody>
      </p:sp>
      <p:sp>
        <p:nvSpPr>
          <p:cNvPr id="98323" name="Slide Number Placeholder 5"/>
          <p:cNvSpPr>
            <a:spLocks noGrp="1"/>
          </p:cNvSpPr>
          <p:nvPr>
            <p:ph type="sldNum" sz="quarter" idx="12"/>
          </p:nvPr>
        </p:nvSpPr>
        <p:spPr>
          <a:xfrm>
            <a:off x="3432175" y="6607175"/>
            <a:ext cx="2133600" cy="250825"/>
          </a:xfrm>
          <a:noFill/>
        </p:spPr>
        <p:txBody>
          <a:bodyPr/>
          <a:lstStyle/>
          <a:p>
            <a:fld id="{104802FF-9310-4C2A-B7AC-E70A30586A17}" type="slidenum">
              <a:rPr lang="en-US" smtClean="0">
                <a:latin typeface="Arial" pitchFamily="34" charset="0"/>
              </a:rPr>
              <a:pPr/>
              <a:t>35</a:t>
            </a:fld>
            <a:endParaRPr lang="en-US" smtClean="0">
              <a:latin typeface="Arial" pitchFamily="34" charset="0"/>
            </a:endParaRPr>
          </a:p>
        </p:txBody>
      </p:sp>
      <p:sp>
        <p:nvSpPr>
          <p:cNvPr id="98324" name="Text Box 122"/>
          <p:cNvSpPr txBox="1">
            <a:spLocks noChangeArrowheads="1"/>
          </p:cNvSpPr>
          <p:nvPr/>
        </p:nvSpPr>
        <p:spPr bwMode="auto">
          <a:xfrm>
            <a:off x="0" y="6519863"/>
            <a:ext cx="4714875" cy="366712"/>
          </a:xfrm>
          <a:prstGeom prst="rect">
            <a:avLst/>
          </a:prstGeom>
          <a:noFill/>
          <a:ln w="9525">
            <a:noFill/>
            <a:miter lim="800000"/>
            <a:headEnd/>
            <a:tailEnd/>
          </a:ln>
        </p:spPr>
        <p:txBody>
          <a:bodyPr>
            <a:spAutoFit/>
          </a:bodyPr>
          <a:lstStyle/>
          <a:p>
            <a:pPr>
              <a:spcBef>
                <a:spcPct val="50000"/>
              </a:spcBef>
            </a:pPr>
            <a:r>
              <a:rPr lang="en-US" sz="1800">
                <a:solidFill>
                  <a:schemeClr val="bg1"/>
                </a:solidFill>
              </a:rPr>
              <a:t>Do</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67621" name="Group 5"/>
          <p:cNvGraphicFramePr>
            <a:graphicFrameLocks noGrp="1"/>
          </p:cNvGraphicFramePr>
          <p:nvPr/>
        </p:nvGraphicFramePr>
        <p:xfrm>
          <a:off x="352425" y="2032000"/>
          <a:ext cx="8639257" cy="4597246"/>
        </p:xfrm>
        <a:graphic>
          <a:graphicData uri="http://schemas.openxmlformats.org/drawingml/2006/table">
            <a:tbl>
              <a:tblPr/>
              <a:tblGrid>
                <a:gridCol w="840763"/>
                <a:gridCol w="3431681"/>
                <a:gridCol w="4366813"/>
              </a:tblGrid>
              <a:tr h="407689">
                <a:tc gridSpan="3">
                  <a:txBody>
                    <a:bodyPr/>
                    <a:lstStyle/>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accent2"/>
                          </a:solidFill>
                          <a:effectLst/>
                          <a:latin typeface="Arial" pitchFamily="34" charset="0"/>
                          <a:cs typeface="Arial" pitchFamily="34" charset="0"/>
                        </a:rPr>
                        <a:t>Criterion 6, 7, 8, 10, 11, 12, 13</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p>
                      <a:endParaRPr lang="en-US"/>
                    </a:p>
                  </a:txBody>
                  <a:tcPr/>
                </a:tc>
                <a:tc hMerge="1">
                  <a:txBody>
                    <a:bodyPr/>
                    <a:lstStyle/>
                    <a:p>
                      <a:pPr marL="0" marR="0" lvl="0" indent="0" algn="l" defTabSz="992188" rtl="0" eaLnBrk="1" fontAlgn="base" latinLnBrk="0" hangingPunct="1">
                        <a:lnSpc>
                          <a:spcPct val="100000"/>
                        </a:lnSpc>
                        <a:spcBef>
                          <a:spcPct val="20000"/>
                        </a:spcBef>
                        <a:spcAft>
                          <a:spcPct val="0"/>
                        </a:spcAft>
                        <a:buClrTx/>
                        <a:buSzTx/>
                        <a:buFontTx/>
                        <a:buNone/>
                        <a:tabLst/>
                      </a:pPr>
                      <a:endParaRPr kumimoji="0" lang="en-US" sz="2000" b="1" i="0" u="none" strike="noStrike" cap="none" normalizeH="0" baseline="0" dirty="0" smtClean="0">
                        <a:ln>
                          <a:noFill/>
                        </a:ln>
                        <a:solidFill>
                          <a:schemeClr val="accent2"/>
                        </a:solidFill>
                        <a:effectLst/>
                        <a:latin typeface="Arial" pitchFamily="34" charset="0"/>
                        <a:cs typeface="Arial" pitchFamily="34" charset="0"/>
                      </a:endParaRPr>
                    </a:p>
                  </a:txBody>
                  <a:tcPr marL="101521" marR="101521" marT="50641" marB="50641"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324246">
                <a:tc>
                  <a:txBody>
                    <a:bodyPr/>
                    <a:lstStyle/>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accent2"/>
                          </a:solidFill>
                          <a:effectLst/>
                          <a:latin typeface="Arial" pitchFamily="34" charset="0"/>
                          <a:cs typeface="Arial" pitchFamily="34" charset="0"/>
                        </a:rPr>
                        <a:t>What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99"/>
                    </a:solidFill>
                  </a:tcPr>
                </a:tc>
                <a:tc>
                  <a:txBody>
                    <a:bodyPr/>
                    <a:lstStyle/>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accent2"/>
                          </a:solidFill>
                          <a:effectLst/>
                          <a:latin typeface="Arial" pitchFamily="34" charset="0"/>
                          <a:cs typeface="Arial" pitchFamily="34" charset="0"/>
                        </a:rPr>
                        <a:t>What is it?</a:t>
                      </a:r>
                    </a:p>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Describe the criterion or situation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99"/>
                    </a:solidFill>
                  </a:tcPr>
                </a:tc>
                <a:tc>
                  <a:txBody>
                    <a:bodyPr/>
                    <a:lstStyle/>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accent2"/>
                          </a:solidFill>
                          <a:effectLst/>
                          <a:latin typeface="Arial" pitchFamily="34" charset="0"/>
                          <a:cs typeface="Arial" pitchFamily="34" charset="0"/>
                        </a:rPr>
                        <a:t>What is the current result or performance?</a:t>
                      </a:r>
                      <a:br>
                        <a:rPr kumimoji="0" lang="en-US" sz="1400" b="1" i="0" u="none" strike="noStrike" cap="none" normalizeH="0" baseline="0" dirty="0" smtClean="0">
                          <a:ln>
                            <a:noFill/>
                          </a:ln>
                          <a:solidFill>
                            <a:schemeClr val="accent2"/>
                          </a:solidFill>
                          <a:effectLst/>
                          <a:latin typeface="Arial" pitchFamily="34" charset="0"/>
                          <a:cs typeface="Arial" pitchFamily="34" charset="0"/>
                        </a:rPr>
                      </a:br>
                      <a:r>
                        <a:rPr kumimoji="0" lang="en-US" sz="1400" b="1" i="0" u="none" strike="noStrike" cap="none" normalizeH="0" baseline="0" dirty="0" smtClean="0">
                          <a:ln>
                            <a:noFill/>
                          </a:ln>
                          <a:solidFill>
                            <a:schemeClr val="accent2"/>
                          </a:solidFill>
                          <a:effectLst/>
                          <a:latin typeface="Arial" pitchFamily="34" charset="0"/>
                          <a:cs typeface="Arial" pitchFamily="34" charset="0"/>
                        </a:rPr>
                        <a:t>What are the past results or performance?</a:t>
                      </a:r>
                    </a:p>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accent2"/>
                          </a:solidFill>
                          <a:effectLst/>
                          <a:latin typeface="Arial" pitchFamily="34" charset="0"/>
                          <a:cs typeface="Arial" pitchFamily="34" charset="0"/>
                        </a:rPr>
                        <a:t>What is the target?</a:t>
                      </a:r>
                    </a:p>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accent2"/>
                          </a:solidFill>
                          <a:effectLst/>
                          <a:latin typeface="Arial" pitchFamily="34" charset="0"/>
                          <a:cs typeface="Arial" pitchFamily="34" charset="0"/>
                        </a:rPr>
                        <a:t>What is the trend?</a:t>
                      </a:r>
                    </a:p>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Describe the result or performance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99FF99"/>
                    </a:solidFill>
                  </a:tcPr>
                </a:tc>
              </a:tr>
              <a:tr h="1852591">
                <a:tc>
                  <a:txBody>
                    <a:bodyPr/>
                    <a:lstStyle/>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accent2"/>
                          </a:solidFill>
                          <a:effectLst/>
                          <a:latin typeface="Arial" pitchFamily="34" charset="0"/>
                          <a:cs typeface="Arial" pitchFamily="34" charset="0"/>
                        </a:rPr>
                        <a:t>How</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accent2"/>
                          </a:solidFill>
                          <a:effectLst/>
                          <a:latin typeface="Arial" pitchFamily="34" charset="0"/>
                          <a:cs typeface="Arial" pitchFamily="34" charset="0"/>
                        </a:rPr>
                        <a:t>How is it done?</a:t>
                      </a:r>
                    </a:p>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accent2"/>
                          </a:solidFill>
                          <a:effectLst/>
                          <a:latin typeface="Arial" pitchFamily="34" charset="0"/>
                          <a:cs typeface="Arial" pitchFamily="34" charset="0"/>
                        </a:rPr>
                        <a:t>How is it aligned to …..?</a:t>
                      </a:r>
                    </a:p>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accent2"/>
                          </a:solidFill>
                          <a:effectLst/>
                          <a:latin typeface="Arial" pitchFamily="34" charset="0"/>
                          <a:cs typeface="Arial" pitchFamily="34" charset="0"/>
                        </a:rPr>
                        <a:t>Who is involved?</a:t>
                      </a:r>
                    </a:p>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accent2"/>
                          </a:solidFill>
                          <a:effectLst/>
                          <a:latin typeface="Arial" pitchFamily="34" charset="0"/>
                          <a:cs typeface="Arial" pitchFamily="34" charset="0"/>
                        </a:rPr>
                        <a:t>When is it done?</a:t>
                      </a:r>
                    </a:p>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accent2"/>
                          </a:solidFill>
                          <a:effectLst/>
                          <a:latin typeface="Arial" pitchFamily="34" charset="0"/>
                          <a:cs typeface="Arial" pitchFamily="34" charset="0"/>
                        </a:rPr>
                        <a:t>Where is it done?</a:t>
                      </a:r>
                    </a:p>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Describe the approach (process) and deployment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c>
                  <a:txBody>
                    <a:bodyPr/>
                    <a:lstStyle/>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accent2"/>
                          </a:solidFill>
                          <a:effectLst/>
                          <a:latin typeface="Arial" pitchFamily="34" charset="0"/>
                          <a:cs typeface="Arial" pitchFamily="34" charset="0"/>
                        </a:rPr>
                        <a:t>How is it performing when compared to past years?</a:t>
                      </a:r>
                    </a:p>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accent2"/>
                          </a:solidFill>
                          <a:effectLst/>
                          <a:latin typeface="Arial" pitchFamily="34" charset="0"/>
                          <a:cs typeface="Arial" pitchFamily="34" charset="0"/>
                        </a:rPr>
                        <a:t>How is it performing when compared or benchmarked with other competing universities or benchmarking partners?</a:t>
                      </a:r>
                    </a:p>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Describe the comparison of result or performance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FFCC"/>
                    </a:solidFill>
                  </a:tcPr>
                </a:tc>
              </a:tr>
              <a:tr h="1012720">
                <a:tc>
                  <a:txBody>
                    <a:bodyPr/>
                    <a:lstStyle/>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800" b="1" i="0" u="none" strike="noStrike" cap="none" normalizeH="0" baseline="0" dirty="0" smtClean="0">
                          <a:ln>
                            <a:noFill/>
                          </a:ln>
                          <a:solidFill>
                            <a:schemeClr val="accent2"/>
                          </a:solidFill>
                          <a:effectLst/>
                          <a:latin typeface="Arial" pitchFamily="34" charset="0"/>
                          <a:cs typeface="Arial" pitchFamily="34" charset="0"/>
                        </a:rPr>
                        <a:t>Why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66CCFF"/>
                    </a:solidFill>
                  </a:tcPr>
                </a:tc>
                <a:tc>
                  <a:txBody>
                    <a:bodyPr/>
                    <a:lstStyle/>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accent2"/>
                          </a:solidFill>
                          <a:effectLst/>
                          <a:latin typeface="Arial" pitchFamily="34" charset="0"/>
                          <a:cs typeface="Arial" pitchFamily="34" charset="0"/>
                        </a:rPr>
                        <a:t>Why does the gap exist?</a:t>
                      </a:r>
                    </a:p>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Describe the gap and its improvement plan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66CCFF"/>
                    </a:solidFill>
                  </a:tcPr>
                </a:tc>
                <a:tc>
                  <a:txBody>
                    <a:bodyPr/>
                    <a:lstStyle/>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accent2"/>
                          </a:solidFill>
                          <a:effectLst/>
                          <a:latin typeface="Arial" pitchFamily="34" charset="0"/>
                          <a:cs typeface="Arial" pitchFamily="34" charset="0"/>
                        </a:rPr>
                        <a:t>Why the result or performance is on a downward trend or fall below expectation?</a:t>
                      </a:r>
                    </a:p>
                    <a:p>
                      <a:pPr marL="0" marR="0" lvl="0" indent="0" algn="l" defTabSz="992188" rtl="0" eaLnBrk="1" fontAlgn="base" latinLnBrk="0" hangingPunct="1">
                        <a:lnSpc>
                          <a:spcPct val="100000"/>
                        </a:lnSpc>
                        <a:spcBef>
                          <a:spcPct val="20000"/>
                        </a:spcBef>
                        <a:spcAft>
                          <a:spcPct val="0"/>
                        </a:spcAft>
                        <a:buClrTx/>
                        <a:buSzTx/>
                        <a:buFontTx/>
                        <a:buNone/>
                        <a:tabLst/>
                      </a:pPr>
                      <a:r>
                        <a:rPr kumimoji="0" lang="en-US" sz="1400" b="1" i="0" u="none" strike="noStrike" cap="none" normalizeH="0" baseline="0" dirty="0" smtClean="0">
                          <a:ln>
                            <a:noFill/>
                          </a:ln>
                          <a:solidFill>
                            <a:schemeClr val="tx1"/>
                          </a:solidFill>
                          <a:effectLst/>
                          <a:latin typeface="Arial" pitchFamily="34" charset="0"/>
                          <a:cs typeface="Arial" pitchFamily="34" charset="0"/>
                        </a:rPr>
                        <a:t>Describe the gap and its improvement plan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66CCFF"/>
                    </a:solidFill>
                  </a:tcPr>
                </a:tc>
              </a:tr>
            </a:tbl>
          </a:graphicData>
        </a:graphic>
      </p:graphicFrame>
      <p:sp>
        <p:nvSpPr>
          <p:cNvPr id="100373" name="Rectangle 2"/>
          <p:cNvSpPr txBox="1">
            <a:spLocks noChangeArrowheads="1"/>
          </p:cNvSpPr>
          <p:nvPr/>
        </p:nvSpPr>
        <p:spPr bwMode="auto">
          <a:xfrm>
            <a:off x="239713" y="369888"/>
            <a:ext cx="6908800" cy="1141412"/>
          </a:xfrm>
          <a:prstGeom prst="rect">
            <a:avLst/>
          </a:prstGeom>
          <a:noFill/>
          <a:ln w="9525">
            <a:noFill/>
            <a:miter lim="800000"/>
            <a:headEnd/>
            <a:tailEnd/>
          </a:ln>
        </p:spPr>
        <p:txBody>
          <a:bodyPr lIns="82442" tIns="41221" rIns="82442" bIns="41221"/>
          <a:lstStyle/>
          <a:p>
            <a:pPr algn="ctr"/>
            <a:r>
              <a:rPr lang="en-GB" sz="3200">
                <a:solidFill>
                  <a:schemeClr val="tx1"/>
                </a:solidFill>
              </a:rPr>
              <a:t>Write SAR</a:t>
            </a:r>
            <a:endParaRPr lang="en-US" sz="3200">
              <a:solidFill>
                <a:schemeClr val="tx1"/>
              </a:solidFill>
            </a:endParaRPr>
          </a:p>
        </p:txBody>
      </p:sp>
      <p:sp>
        <p:nvSpPr>
          <p:cNvPr id="100374" name="TextBox 4"/>
          <p:cNvSpPr txBox="1">
            <a:spLocks noChangeArrowheads="1"/>
          </p:cNvSpPr>
          <p:nvPr/>
        </p:nvSpPr>
        <p:spPr bwMode="auto">
          <a:xfrm>
            <a:off x="304800" y="1454150"/>
            <a:ext cx="5327650" cy="527050"/>
          </a:xfrm>
          <a:prstGeom prst="rect">
            <a:avLst/>
          </a:prstGeom>
          <a:noFill/>
          <a:ln w="9525">
            <a:noFill/>
            <a:miter lim="800000"/>
            <a:headEnd/>
            <a:tailEnd/>
          </a:ln>
        </p:spPr>
        <p:txBody>
          <a:bodyPr lIns="82442" tIns="41221" rIns="82442" bIns="41221">
            <a:spAutoFit/>
          </a:bodyPr>
          <a:lstStyle/>
          <a:p>
            <a:r>
              <a:rPr lang="en-US" sz="2900">
                <a:solidFill>
                  <a:srgbClr val="0033CC"/>
                </a:solidFill>
              </a:rPr>
              <a:t>Mixed Criterion</a:t>
            </a:r>
          </a:p>
        </p:txBody>
      </p:sp>
      <p:sp>
        <p:nvSpPr>
          <p:cNvPr id="100375" name="Slide Number Placeholder 5"/>
          <p:cNvSpPr>
            <a:spLocks noGrp="1"/>
          </p:cNvSpPr>
          <p:nvPr>
            <p:ph type="sldNum" sz="quarter" idx="12"/>
          </p:nvPr>
        </p:nvSpPr>
        <p:spPr>
          <a:xfrm>
            <a:off x="3432175" y="6607175"/>
            <a:ext cx="2133600" cy="250825"/>
          </a:xfrm>
          <a:noFill/>
        </p:spPr>
        <p:txBody>
          <a:bodyPr/>
          <a:lstStyle/>
          <a:p>
            <a:fld id="{AECC9CE5-1E6E-4757-95DC-AC6F7D16C359}" type="slidenum">
              <a:rPr lang="en-US" smtClean="0">
                <a:latin typeface="Arial" pitchFamily="34" charset="0"/>
              </a:rPr>
              <a:pPr/>
              <a:t>36</a:t>
            </a:fld>
            <a:endParaRPr lang="en-US" smtClean="0">
              <a:latin typeface="Arial" pitchFamily="34" charset="0"/>
            </a:endParaRPr>
          </a:p>
        </p:txBody>
      </p:sp>
      <p:sp>
        <p:nvSpPr>
          <p:cNvPr id="100376" name="Text Box 122"/>
          <p:cNvSpPr txBox="1">
            <a:spLocks noChangeArrowheads="1"/>
          </p:cNvSpPr>
          <p:nvPr/>
        </p:nvSpPr>
        <p:spPr bwMode="auto">
          <a:xfrm>
            <a:off x="0" y="6519863"/>
            <a:ext cx="4714875" cy="366712"/>
          </a:xfrm>
          <a:prstGeom prst="rect">
            <a:avLst/>
          </a:prstGeom>
          <a:noFill/>
          <a:ln w="9525">
            <a:noFill/>
            <a:miter lim="800000"/>
            <a:headEnd/>
            <a:tailEnd/>
          </a:ln>
        </p:spPr>
        <p:txBody>
          <a:bodyPr>
            <a:spAutoFit/>
          </a:bodyPr>
          <a:lstStyle/>
          <a:p>
            <a:pPr>
              <a:spcBef>
                <a:spcPct val="50000"/>
              </a:spcBef>
            </a:pPr>
            <a:r>
              <a:rPr lang="en-US" sz="1800">
                <a:solidFill>
                  <a:schemeClr val="bg1"/>
                </a:solidFill>
              </a:rPr>
              <a:t>Do</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1" name="Picture 5" descr="http://www.e-deanetworks.com/web_images/checklist.jpg"/>
          <p:cNvPicPr>
            <a:picLocks noChangeAspect="1" noChangeArrowheads="1"/>
          </p:cNvPicPr>
          <p:nvPr/>
        </p:nvPicPr>
        <p:blipFill>
          <a:blip r:embed="rId3"/>
          <a:srcRect/>
          <a:stretch>
            <a:fillRect/>
          </a:stretch>
        </p:blipFill>
        <p:spPr bwMode="auto">
          <a:xfrm>
            <a:off x="5797550" y="4267200"/>
            <a:ext cx="3346450" cy="2312988"/>
          </a:xfrm>
          <a:prstGeom prst="rect">
            <a:avLst/>
          </a:prstGeom>
          <a:noFill/>
          <a:ln w="9525">
            <a:noFill/>
            <a:miter lim="800000"/>
            <a:headEnd/>
            <a:tailEnd/>
          </a:ln>
        </p:spPr>
      </p:pic>
      <p:sp>
        <p:nvSpPr>
          <p:cNvPr id="102402" name="Rectangle 2"/>
          <p:cNvSpPr>
            <a:spLocks noGrp="1" noChangeArrowheads="1"/>
          </p:cNvSpPr>
          <p:nvPr>
            <p:ph type="title"/>
          </p:nvPr>
        </p:nvSpPr>
        <p:spPr>
          <a:xfrm>
            <a:off x="239713" y="274638"/>
            <a:ext cx="6908800" cy="1143000"/>
          </a:xfrm>
        </p:spPr>
        <p:txBody>
          <a:bodyPr/>
          <a:lstStyle/>
          <a:p>
            <a:r>
              <a:rPr lang="en-GB" sz="3200" smtClean="0"/>
              <a:t>Review SAR</a:t>
            </a:r>
            <a:endParaRPr lang="en-US" sz="3200" smtClean="0"/>
          </a:p>
        </p:txBody>
      </p:sp>
      <p:sp>
        <p:nvSpPr>
          <p:cNvPr id="102403" name="Text Box 3"/>
          <p:cNvSpPr txBox="1">
            <a:spLocks noChangeArrowheads="1"/>
          </p:cNvSpPr>
          <p:nvPr/>
        </p:nvSpPr>
        <p:spPr bwMode="auto">
          <a:xfrm>
            <a:off x="381000" y="1600200"/>
            <a:ext cx="8512175" cy="5093698"/>
          </a:xfrm>
          <a:prstGeom prst="rect">
            <a:avLst/>
          </a:prstGeom>
          <a:noFill/>
          <a:ln w="9525">
            <a:noFill/>
            <a:miter lim="800000"/>
            <a:headEnd/>
            <a:tailEnd/>
          </a:ln>
        </p:spPr>
        <p:txBody>
          <a:bodyPr wrap="square" lIns="91437" tIns="45718" rIns="91437" bIns="45718">
            <a:spAutoFit/>
          </a:bodyPr>
          <a:lstStyle/>
          <a:p>
            <a:pPr marL="341313" indent="-341313">
              <a:spcBef>
                <a:spcPct val="50000"/>
              </a:spcBef>
              <a:buFontTx/>
              <a:buChar char="•"/>
            </a:pPr>
            <a:r>
              <a:rPr lang="en-US" sz="2600" dirty="0">
                <a:solidFill>
                  <a:srgbClr val="003399"/>
                </a:solidFill>
              </a:rPr>
              <a:t>Putting them all together – structure and flow</a:t>
            </a:r>
          </a:p>
          <a:p>
            <a:pPr marL="341313" indent="-341313">
              <a:spcBef>
                <a:spcPct val="50000"/>
              </a:spcBef>
              <a:buFontTx/>
              <a:buChar char="•"/>
            </a:pPr>
            <a:r>
              <a:rPr lang="en-US" sz="2600" dirty="0">
                <a:solidFill>
                  <a:srgbClr val="003399"/>
                </a:solidFill>
              </a:rPr>
              <a:t>SAR addresses all the criteria</a:t>
            </a:r>
          </a:p>
          <a:p>
            <a:pPr marL="341313" indent="-341313">
              <a:spcBef>
                <a:spcPct val="50000"/>
              </a:spcBef>
              <a:buFontTx/>
              <a:buChar char="•"/>
            </a:pPr>
            <a:r>
              <a:rPr lang="en-US" sz="2600" dirty="0">
                <a:solidFill>
                  <a:srgbClr val="003399"/>
                </a:solidFill>
              </a:rPr>
              <a:t>Verify the accuracy of the SAR, evidences, information and data</a:t>
            </a:r>
          </a:p>
          <a:p>
            <a:pPr marL="341313" indent="-341313">
              <a:spcBef>
                <a:spcPct val="50000"/>
              </a:spcBef>
              <a:buFontTx/>
              <a:buChar char="•"/>
            </a:pPr>
            <a:r>
              <a:rPr lang="en-US" sz="2600" dirty="0">
                <a:solidFill>
                  <a:srgbClr val="003399"/>
                </a:solidFill>
              </a:rPr>
              <a:t>Look out for inconsistency/disagreement in the SAR</a:t>
            </a:r>
          </a:p>
          <a:p>
            <a:pPr marL="341313" indent="-341313">
              <a:spcBef>
                <a:spcPct val="50000"/>
              </a:spcBef>
              <a:buFontTx/>
              <a:buChar char="•"/>
            </a:pPr>
            <a:r>
              <a:rPr lang="en-US" sz="2600" dirty="0">
                <a:solidFill>
                  <a:srgbClr val="003399"/>
                </a:solidFill>
              </a:rPr>
              <a:t>Edit out unneeded or irrelevant information and data</a:t>
            </a:r>
          </a:p>
          <a:p>
            <a:pPr marL="341313" indent="-341313">
              <a:spcBef>
                <a:spcPct val="50000"/>
              </a:spcBef>
              <a:buFontTx/>
              <a:buChar char="•"/>
            </a:pPr>
            <a:r>
              <a:rPr lang="en-US" sz="2600" dirty="0">
                <a:solidFill>
                  <a:srgbClr val="003399"/>
                </a:solidFill>
              </a:rPr>
              <a:t>Ensure linkages are made to related criterion</a:t>
            </a:r>
          </a:p>
          <a:p>
            <a:pPr marL="341313" indent="-341313">
              <a:spcBef>
                <a:spcPct val="50000"/>
              </a:spcBef>
              <a:buFontTx/>
              <a:buChar char="•"/>
            </a:pPr>
            <a:r>
              <a:rPr lang="en-US" sz="2600" dirty="0">
                <a:solidFill>
                  <a:srgbClr val="003399"/>
                </a:solidFill>
              </a:rPr>
              <a:t>Proof-reading the SAR</a:t>
            </a:r>
          </a:p>
          <a:p>
            <a:pPr marL="341313" indent="-341313">
              <a:spcBef>
                <a:spcPct val="50000"/>
              </a:spcBef>
              <a:buFontTx/>
              <a:buChar char="•"/>
            </a:pPr>
            <a:r>
              <a:rPr lang="en-US" sz="2600" dirty="0">
                <a:solidFill>
                  <a:srgbClr val="003399"/>
                </a:solidFill>
              </a:rPr>
              <a:t>SAR may need several </a:t>
            </a:r>
            <a:r>
              <a:rPr lang="en-US" sz="2600" dirty="0" smtClean="0">
                <a:solidFill>
                  <a:srgbClr val="003399"/>
                </a:solidFill>
              </a:rPr>
              <a:t>re-write</a:t>
            </a:r>
            <a:endParaRPr lang="en-US" sz="2600" dirty="0">
              <a:solidFill>
                <a:srgbClr val="003399"/>
              </a:solidFill>
            </a:endParaRPr>
          </a:p>
        </p:txBody>
      </p:sp>
      <p:sp>
        <p:nvSpPr>
          <p:cNvPr id="102404" name="Slide Number Placeholder 5"/>
          <p:cNvSpPr>
            <a:spLocks noGrp="1"/>
          </p:cNvSpPr>
          <p:nvPr>
            <p:ph type="sldNum" sz="quarter" idx="12"/>
          </p:nvPr>
        </p:nvSpPr>
        <p:spPr>
          <a:xfrm>
            <a:off x="3432175" y="6607175"/>
            <a:ext cx="2133600" cy="250825"/>
          </a:xfrm>
          <a:noFill/>
        </p:spPr>
        <p:txBody>
          <a:bodyPr/>
          <a:lstStyle/>
          <a:p>
            <a:fld id="{71AE6B29-6A50-4A6F-816D-11934A6CBBBF}" type="slidenum">
              <a:rPr lang="en-US" smtClean="0">
                <a:latin typeface="Arial" pitchFamily="34" charset="0"/>
              </a:rPr>
              <a:pPr/>
              <a:t>37</a:t>
            </a:fld>
            <a:endParaRPr lang="en-US" smtClean="0">
              <a:latin typeface="Arial" pitchFamily="34" charset="0"/>
            </a:endParaRPr>
          </a:p>
        </p:txBody>
      </p:sp>
      <p:sp>
        <p:nvSpPr>
          <p:cNvPr id="102405" name="Text Box 122"/>
          <p:cNvSpPr txBox="1">
            <a:spLocks noChangeArrowheads="1"/>
          </p:cNvSpPr>
          <p:nvPr/>
        </p:nvSpPr>
        <p:spPr bwMode="auto">
          <a:xfrm>
            <a:off x="0" y="6519863"/>
            <a:ext cx="4714875" cy="366712"/>
          </a:xfrm>
          <a:prstGeom prst="rect">
            <a:avLst/>
          </a:prstGeom>
          <a:noFill/>
          <a:ln w="9525">
            <a:noFill/>
            <a:miter lim="800000"/>
            <a:headEnd/>
            <a:tailEnd/>
          </a:ln>
        </p:spPr>
        <p:txBody>
          <a:bodyPr>
            <a:spAutoFit/>
          </a:bodyPr>
          <a:lstStyle/>
          <a:p>
            <a:pPr>
              <a:spcBef>
                <a:spcPct val="50000"/>
              </a:spcBef>
            </a:pPr>
            <a:r>
              <a:rPr lang="en-US" sz="1800">
                <a:solidFill>
                  <a:schemeClr val="bg1"/>
                </a:solidFill>
              </a:rPr>
              <a:t>Do</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Content Placeholder 2"/>
          <p:cNvSpPr>
            <a:spLocks noGrp="1"/>
          </p:cNvSpPr>
          <p:nvPr>
            <p:ph idx="1"/>
          </p:nvPr>
        </p:nvSpPr>
        <p:spPr/>
        <p:txBody>
          <a:bodyPr/>
          <a:lstStyle/>
          <a:p>
            <a:r>
              <a:rPr lang="en-US" smtClean="0"/>
              <a:t>SAR for Manufacturing Engineering Programme </a:t>
            </a:r>
          </a:p>
          <a:p>
            <a:pPr>
              <a:buFontTx/>
              <a:buNone/>
            </a:pPr>
            <a:r>
              <a:rPr lang="en-US" smtClean="0"/>
              <a:t> Department of Manufacturing Engineering</a:t>
            </a:r>
          </a:p>
          <a:p>
            <a:pPr>
              <a:buFontTx/>
              <a:buNone/>
            </a:pPr>
            <a:r>
              <a:rPr lang="en-US" smtClean="0"/>
              <a:t> Faculty of Engineering</a:t>
            </a:r>
          </a:p>
          <a:p>
            <a:pPr>
              <a:buFontTx/>
              <a:buNone/>
            </a:pPr>
            <a:r>
              <a:rPr lang="en-US" smtClean="0"/>
              <a:t> AUN University</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teamwork image_tcm108-193350.jpg"/>
          <p:cNvPicPr>
            <a:picLocks noChangeAspect="1"/>
          </p:cNvPicPr>
          <p:nvPr/>
        </p:nvPicPr>
        <p:blipFill>
          <a:blip r:embed="rId3"/>
          <a:stretch>
            <a:fillRect/>
          </a:stretch>
        </p:blipFill>
        <p:spPr>
          <a:xfrm>
            <a:off x="152400" y="1828800"/>
            <a:ext cx="3657600" cy="3657600"/>
          </a:xfrm>
          <a:prstGeom prst="rect">
            <a:avLst/>
          </a:prstGeom>
        </p:spPr>
      </p:pic>
      <p:sp>
        <p:nvSpPr>
          <p:cNvPr id="128001" name="Title 1"/>
          <p:cNvSpPr>
            <a:spLocks noGrp="1"/>
          </p:cNvSpPr>
          <p:nvPr>
            <p:ph type="title"/>
          </p:nvPr>
        </p:nvSpPr>
        <p:spPr>
          <a:xfrm>
            <a:off x="1905000" y="198438"/>
            <a:ext cx="6781800" cy="944562"/>
          </a:xfrm>
        </p:spPr>
        <p:txBody>
          <a:bodyPr/>
          <a:lstStyle/>
          <a:p>
            <a:pPr algn="l"/>
            <a:r>
              <a:rPr lang="en-US" sz="3200" smtClean="0"/>
              <a:t>Part 4: SAR Review Exercise</a:t>
            </a:r>
          </a:p>
        </p:txBody>
      </p:sp>
      <p:sp>
        <p:nvSpPr>
          <p:cNvPr id="128003" name="TextBox 7"/>
          <p:cNvSpPr txBox="1">
            <a:spLocks noChangeArrowheads="1"/>
          </p:cNvSpPr>
          <p:nvPr/>
        </p:nvSpPr>
        <p:spPr bwMode="auto">
          <a:xfrm>
            <a:off x="3657600" y="1456916"/>
            <a:ext cx="5181600" cy="4715284"/>
          </a:xfrm>
          <a:prstGeom prst="rect">
            <a:avLst/>
          </a:prstGeom>
          <a:noFill/>
          <a:ln w="9525">
            <a:noFill/>
            <a:miter lim="800000"/>
            <a:headEnd/>
            <a:tailEnd/>
          </a:ln>
        </p:spPr>
        <p:txBody>
          <a:bodyPr wrap="square" lIns="82442" tIns="41221" rIns="82442" bIns="41221">
            <a:spAutoFit/>
          </a:bodyPr>
          <a:lstStyle/>
          <a:p>
            <a:pPr>
              <a:spcBef>
                <a:spcPts val="1200"/>
              </a:spcBef>
              <a:spcAft>
                <a:spcPts val="600"/>
              </a:spcAft>
              <a:buFont typeface="Arial" pitchFamily="34" charset="0"/>
              <a:buChar char="•"/>
            </a:pPr>
            <a:r>
              <a:rPr lang="en-US" sz="3200" dirty="0">
                <a:solidFill>
                  <a:srgbClr val="003399"/>
                </a:solidFill>
              </a:rPr>
              <a:t> </a:t>
            </a:r>
            <a:r>
              <a:rPr lang="en-US" sz="3200" dirty="0" err="1">
                <a:solidFill>
                  <a:srgbClr val="003399"/>
                </a:solidFill>
              </a:rPr>
              <a:t>Đọc</a:t>
            </a:r>
            <a:r>
              <a:rPr lang="en-US" sz="3200" dirty="0">
                <a:solidFill>
                  <a:srgbClr val="003399"/>
                </a:solidFill>
              </a:rPr>
              <a:t> </a:t>
            </a:r>
            <a:r>
              <a:rPr lang="en-US" sz="3200" dirty="0" err="1">
                <a:solidFill>
                  <a:srgbClr val="003399"/>
                </a:solidFill>
              </a:rPr>
              <a:t>báo</a:t>
            </a:r>
            <a:r>
              <a:rPr lang="en-US" sz="3200" dirty="0">
                <a:solidFill>
                  <a:srgbClr val="003399"/>
                </a:solidFill>
              </a:rPr>
              <a:t> </a:t>
            </a:r>
            <a:r>
              <a:rPr lang="en-US" sz="3200" dirty="0" err="1">
                <a:solidFill>
                  <a:srgbClr val="003399"/>
                </a:solidFill>
              </a:rPr>
              <a:t>cáo</a:t>
            </a:r>
            <a:r>
              <a:rPr lang="en-US" sz="3200" dirty="0">
                <a:solidFill>
                  <a:srgbClr val="003399"/>
                </a:solidFill>
              </a:rPr>
              <a:t> </a:t>
            </a:r>
            <a:r>
              <a:rPr lang="en-US" sz="3200" dirty="0" err="1">
                <a:solidFill>
                  <a:srgbClr val="003399"/>
                </a:solidFill>
              </a:rPr>
              <a:t>tư</a:t>
            </a:r>
            <a:r>
              <a:rPr lang="en-US" sz="3200" dirty="0">
                <a:solidFill>
                  <a:srgbClr val="003399"/>
                </a:solidFill>
              </a:rPr>
              <a:t>̣ </a:t>
            </a:r>
            <a:r>
              <a:rPr lang="en-US" sz="3200" dirty="0" err="1">
                <a:solidFill>
                  <a:srgbClr val="003399"/>
                </a:solidFill>
              </a:rPr>
              <a:t>đánh</a:t>
            </a:r>
            <a:r>
              <a:rPr lang="en-US" sz="3200" dirty="0">
                <a:solidFill>
                  <a:srgbClr val="003399"/>
                </a:solidFill>
              </a:rPr>
              <a:t> </a:t>
            </a:r>
            <a:r>
              <a:rPr lang="en-US" sz="3200" dirty="0" err="1">
                <a:solidFill>
                  <a:srgbClr val="003399"/>
                </a:solidFill>
              </a:rPr>
              <a:t>gia</a:t>
            </a:r>
            <a:r>
              <a:rPr lang="en-US" sz="3200" dirty="0">
                <a:solidFill>
                  <a:srgbClr val="003399"/>
                </a:solidFill>
              </a:rPr>
              <a:t>́.</a:t>
            </a:r>
          </a:p>
          <a:p>
            <a:pPr algn="just">
              <a:spcBef>
                <a:spcPts val="1200"/>
              </a:spcBef>
              <a:spcAft>
                <a:spcPts val="600"/>
              </a:spcAft>
              <a:buFont typeface="Arial" pitchFamily="34" charset="0"/>
              <a:buChar char="•"/>
            </a:pPr>
            <a:r>
              <a:rPr lang="en-US" sz="3200" dirty="0">
                <a:solidFill>
                  <a:srgbClr val="003399"/>
                </a:solidFill>
              </a:rPr>
              <a:t> </a:t>
            </a:r>
            <a:r>
              <a:rPr lang="en-US" sz="3200" dirty="0" err="1">
                <a:solidFill>
                  <a:srgbClr val="003399"/>
                </a:solidFill>
              </a:rPr>
              <a:t>Nhận</a:t>
            </a:r>
            <a:r>
              <a:rPr lang="en-US" sz="3200" dirty="0">
                <a:solidFill>
                  <a:srgbClr val="003399"/>
                </a:solidFill>
              </a:rPr>
              <a:t> </a:t>
            </a:r>
            <a:r>
              <a:rPr lang="en-US" sz="3200" dirty="0" err="1">
                <a:solidFill>
                  <a:srgbClr val="003399"/>
                </a:solidFill>
              </a:rPr>
              <a:t>xét</a:t>
            </a:r>
            <a:r>
              <a:rPr lang="en-US" sz="3200" dirty="0">
                <a:solidFill>
                  <a:srgbClr val="003399"/>
                </a:solidFill>
              </a:rPr>
              <a:t> </a:t>
            </a:r>
            <a:r>
              <a:rPr lang="en-US" sz="3200" dirty="0" err="1">
                <a:solidFill>
                  <a:srgbClr val="003399"/>
                </a:solidFill>
              </a:rPr>
              <a:t>báo</a:t>
            </a:r>
            <a:r>
              <a:rPr lang="en-US" sz="3200" dirty="0">
                <a:solidFill>
                  <a:srgbClr val="003399"/>
                </a:solidFill>
              </a:rPr>
              <a:t> </a:t>
            </a:r>
            <a:r>
              <a:rPr lang="en-US" sz="3200" dirty="0" err="1">
                <a:solidFill>
                  <a:srgbClr val="003399"/>
                </a:solidFill>
              </a:rPr>
              <a:t>cáo</a:t>
            </a:r>
            <a:r>
              <a:rPr lang="en-US" sz="3200" dirty="0">
                <a:solidFill>
                  <a:srgbClr val="003399"/>
                </a:solidFill>
              </a:rPr>
              <a:t> </a:t>
            </a:r>
            <a:r>
              <a:rPr lang="en-US" sz="3200" dirty="0" err="1">
                <a:solidFill>
                  <a:srgbClr val="003399"/>
                </a:solidFill>
              </a:rPr>
              <a:t>tư</a:t>
            </a:r>
            <a:r>
              <a:rPr lang="en-US" sz="3200" dirty="0">
                <a:solidFill>
                  <a:srgbClr val="003399"/>
                </a:solidFill>
              </a:rPr>
              <a:t>̣ </a:t>
            </a:r>
            <a:r>
              <a:rPr lang="en-US" sz="3200" dirty="0" err="1">
                <a:solidFill>
                  <a:srgbClr val="003399"/>
                </a:solidFill>
              </a:rPr>
              <a:t>đánh</a:t>
            </a:r>
            <a:r>
              <a:rPr lang="en-US" sz="3200" dirty="0">
                <a:solidFill>
                  <a:srgbClr val="003399"/>
                </a:solidFill>
              </a:rPr>
              <a:t> </a:t>
            </a:r>
            <a:r>
              <a:rPr lang="en-US" sz="3200" dirty="0" err="1">
                <a:solidFill>
                  <a:srgbClr val="003399"/>
                </a:solidFill>
              </a:rPr>
              <a:t>gia</a:t>
            </a:r>
            <a:r>
              <a:rPr lang="en-US" sz="3200" dirty="0">
                <a:solidFill>
                  <a:srgbClr val="003399"/>
                </a:solidFill>
              </a:rPr>
              <a:t>́: </a:t>
            </a:r>
            <a:r>
              <a:rPr lang="en-US" sz="3200" dirty="0" err="1">
                <a:solidFill>
                  <a:srgbClr val="003399"/>
                </a:solidFill>
              </a:rPr>
              <a:t>báo</a:t>
            </a:r>
            <a:r>
              <a:rPr lang="en-US" sz="3200" dirty="0">
                <a:solidFill>
                  <a:srgbClr val="003399"/>
                </a:solidFill>
              </a:rPr>
              <a:t> </a:t>
            </a:r>
            <a:r>
              <a:rPr lang="en-US" sz="3200" dirty="0" err="1">
                <a:solidFill>
                  <a:srgbClr val="003399"/>
                </a:solidFill>
              </a:rPr>
              <a:t>cáo</a:t>
            </a:r>
            <a:r>
              <a:rPr lang="en-US" sz="3200" dirty="0">
                <a:solidFill>
                  <a:srgbClr val="003399"/>
                </a:solidFill>
              </a:rPr>
              <a:t> </a:t>
            </a:r>
            <a:r>
              <a:rPr lang="en-US" sz="3200" dirty="0" err="1">
                <a:solidFill>
                  <a:srgbClr val="003399"/>
                </a:solidFill>
              </a:rPr>
              <a:t>cần</a:t>
            </a:r>
            <a:r>
              <a:rPr lang="en-US" sz="3200" dirty="0">
                <a:solidFill>
                  <a:srgbClr val="003399"/>
                </a:solidFill>
              </a:rPr>
              <a:t> </a:t>
            </a:r>
            <a:r>
              <a:rPr lang="en-US" sz="3200" dirty="0" err="1">
                <a:solidFill>
                  <a:srgbClr val="003399"/>
                </a:solidFill>
              </a:rPr>
              <a:t>chỉnh</a:t>
            </a:r>
            <a:r>
              <a:rPr lang="en-US" sz="3200" dirty="0">
                <a:solidFill>
                  <a:srgbClr val="003399"/>
                </a:solidFill>
              </a:rPr>
              <a:t> </a:t>
            </a:r>
            <a:r>
              <a:rPr lang="en-US" sz="3200" dirty="0" err="1">
                <a:solidFill>
                  <a:srgbClr val="003399"/>
                </a:solidFill>
              </a:rPr>
              <a:t>sửa</a:t>
            </a:r>
            <a:r>
              <a:rPr lang="en-US" sz="3200" dirty="0">
                <a:solidFill>
                  <a:srgbClr val="003399"/>
                </a:solidFill>
              </a:rPr>
              <a:t> </a:t>
            </a:r>
            <a:r>
              <a:rPr lang="en-US" sz="3200" dirty="0" err="1">
                <a:solidFill>
                  <a:srgbClr val="003399"/>
                </a:solidFill>
              </a:rPr>
              <a:t>như</a:t>
            </a:r>
            <a:r>
              <a:rPr lang="en-US" sz="3200" dirty="0">
                <a:solidFill>
                  <a:srgbClr val="003399"/>
                </a:solidFill>
              </a:rPr>
              <a:t> </a:t>
            </a:r>
            <a:r>
              <a:rPr lang="en-US" sz="3200" dirty="0" err="1">
                <a:solidFill>
                  <a:srgbClr val="003399"/>
                </a:solidFill>
              </a:rPr>
              <a:t>thê</a:t>
            </a:r>
            <a:r>
              <a:rPr lang="en-US" sz="3200" dirty="0">
                <a:solidFill>
                  <a:srgbClr val="003399"/>
                </a:solidFill>
              </a:rPr>
              <a:t>́ </a:t>
            </a:r>
            <a:r>
              <a:rPr lang="en-US" sz="3200" dirty="0" err="1">
                <a:solidFill>
                  <a:srgbClr val="003399"/>
                </a:solidFill>
              </a:rPr>
              <a:t>nào</a:t>
            </a:r>
            <a:r>
              <a:rPr lang="en-US" sz="3200" dirty="0">
                <a:solidFill>
                  <a:srgbClr val="003399"/>
                </a:solidFill>
              </a:rPr>
              <a:t> </a:t>
            </a:r>
            <a:r>
              <a:rPr lang="en-US" sz="3200" dirty="0" err="1">
                <a:solidFill>
                  <a:srgbClr val="003399"/>
                </a:solidFill>
              </a:rPr>
              <a:t>đê</a:t>
            </a:r>
            <a:r>
              <a:rPr lang="en-US" sz="3200" dirty="0">
                <a:solidFill>
                  <a:srgbClr val="003399"/>
                </a:solidFill>
              </a:rPr>
              <a:t>̉ </a:t>
            </a:r>
            <a:r>
              <a:rPr lang="en-US" sz="3200" dirty="0" err="1">
                <a:solidFill>
                  <a:srgbClr val="003399"/>
                </a:solidFill>
              </a:rPr>
              <a:t>đáp</a:t>
            </a:r>
            <a:r>
              <a:rPr lang="en-US" sz="3200" dirty="0">
                <a:solidFill>
                  <a:srgbClr val="003399"/>
                </a:solidFill>
              </a:rPr>
              <a:t> </a:t>
            </a:r>
            <a:r>
              <a:rPr lang="en-US" sz="3200" dirty="0" err="1">
                <a:solidFill>
                  <a:srgbClr val="003399"/>
                </a:solidFill>
              </a:rPr>
              <a:t>ứng</a:t>
            </a:r>
            <a:r>
              <a:rPr lang="en-US" sz="3200" dirty="0">
                <a:solidFill>
                  <a:srgbClr val="003399"/>
                </a:solidFill>
              </a:rPr>
              <a:t> </a:t>
            </a:r>
            <a:r>
              <a:rPr lang="en-US" sz="3200" dirty="0" err="1">
                <a:solidFill>
                  <a:srgbClr val="003399"/>
                </a:solidFill>
              </a:rPr>
              <a:t>tiêu</a:t>
            </a:r>
            <a:r>
              <a:rPr lang="en-US" sz="3200" dirty="0">
                <a:solidFill>
                  <a:srgbClr val="003399"/>
                </a:solidFill>
              </a:rPr>
              <a:t> </a:t>
            </a:r>
            <a:r>
              <a:rPr lang="en-US" sz="3200" dirty="0" err="1">
                <a:solidFill>
                  <a:srgbClr val="003399"/>
                </a:solidFill>
              </a:rPr>
              <a:t>chuẩn</a:t>
            </a:r>
            <a:r>
              <a:rPr lang="en-US" sz="3200" dirty="0">
                <a:solidFill>
                  <a:srgbClr val="003399"/>
                </a:solidFill>
              </a:rPr>
              <a:t> AUN.</a:t>
            </a:r>
          </a:p>
          <a:p>
            <a:pPr algn="just">
              <a:spcBef>
                <a:spcPts val="1200"/>
              </a:spcBef>
              <a:spcAft>
                <a:spcPts val="600"/>
              </a:spcAft>
              <a:buFont typeface="Arial" pitchFamily="34" charset="0"/>
              <a:buChar char="•"/>
            </a:pPr>
            <a:r>
              <a:rPr lang="en-US" sz="3200" dirty="0">
                <a:solidFill>
                  <a:srgbClr val="003399"/>
                </a:solidFill>
              </a:rPr>
              <a:t> Cho </a:t>
            </a:r>
            <a:r>
              <a:rPr lang="en-US" sz="3200" dirty="0" err="1">
                <a:solidFill>
                  <a:srgbClr val="003399"/>
                </a:solidFill>
              </a:rPr>
              <a:t>điểm</a:t>
            </a:r>
            <a:r>
              <a:rPr lang="en-US" sz="3200" dirty="0">
                <a:solidFill>
                  <a:srgbClr val="003399"/>
                </a:solidFill>
              </a:rPr>
              <a:t> </a:t>
            </a:r>
            <a:r>
              <a:rPr lang="en-US" sz="3200" dirty="0" err="1" smtClean="0">
                <a:solidFill>
                  <a:srgbClr val="003399"/>
                </a:solidFill>
              </a:rPr>
              <a:t>các</a:t>
            </a:r>
            <a:r>
              <a:rPr lang="en-US" sz="3200" dirty="0" smtClean="0">
                <a:solidFill>
                  <a:srgbClr val="003399"/>
                </a:solidFill>
              </a:rPr>
              <a:t> </a:t>
            </a:r>
            <a:r>
              <a:rPr lang="en-US" sz="3200" dirty="0" err="1" smtClean="0">
                <a:solidFill>
                  <a:srgbClr val="003399"/>
                </a:solidFill>
              </a:rPr>
              <a:t>tiêu</a:t>
            </a:r>
            <a:r>
              <a:rPr lang="en-US" sz="3200" dirty="0" smtClean="0">
                <a:solidFill>
                  <a:srgbClr val="003399"/>
                </a:solidFill>
              </a:rPr>
              <a:t> </a:t>
            </a:r>
            <a:r>
              <a:rPr lang="en-US" sz="3200" dirty="0" err="1" smtClean="0">
                <a:solidFill>
                  <a:srgbClr val="003399"/>
                </a:solidFill>
              </a:rPr>
              <a:t>chí</a:t>
            </a:r>
            <a:r>
              <a:rPr lang="en-US" sz="3200" dirty="0" smtClean="0">
                <a:solidFill>
                  <a:srgbClr val="003399"/>
                </a:solidFill>
              </a:rPr>
              <a:t> </a:t>
            </a:r>
            <a:r>
              <a:rPr lang="en-US" sz="3200" dirty="0" err="1" smtClean="0">
                <a:solidFill>
                  <a:srgbClr val="003399"/>
                </a:solidFill>
              </a:rPr>
              <a:t>va</a:t>
            </a:r>
            <a:r>
              <a:rPr lang="en-US" sz="3200" dirty="0" smtClean="0">
                <a:solidFill>
                  <a:srgbClr val="003399"/>
                </a:solidFill>
              </a:rPr>
              <a:t>̀ </a:t>
            </a:r>
            <a:r>
              <a:rPr lang="en-US" sz="3200" dirty="0" err="1">
                <a:solidFill>
                  <a:srgbClr val="003399"/>
                </a:solidFill>
              </a:rPr>
              <a:t>giải</a:t>
            </a:r>
            <a:r>
              <a:rPr lang="en-US" sz="3200" dirty="0">
                <a:solidFill>
                  <a:srgbClr val="003399"/>
                </a:solidFill>
              </a:rPr>
              <a:t> </a:t>
            </a:r>
            <a:r>
              <a:rPr lang="en-US" sz="3200" dirty="0" err="1">
                <a:solidFill>
                  <a:srgbClr val="003399"/>
                </a:solidFill>
              </a:rPr>
              <a:t>thích</a:t>
            </a:r>
            <a:r>
              <a:rPr lang="en-US" sz="3200" dirty="0">
                <a:solidFill>
                  <a:srgbClr val="003399"/>
                </a:solidFill>
              </a:rPr>
              <a:t>.</a:t>
            </a:r>
          </a:p>
          <a:p>
            <a:pPr>
              <a:spcBef>
                <a:spcPts val="1200"/>
              </a:spcBef>
              <a:spcAft>
                <a:spcPts val="600"/>
              </a:spcAft>
              <a:buFont typeface="Arial" pitchFamily="34" charset="0"/>
              <a:buChar char="•"/>
            </a:pPr>
            <a:r>
              <a:rPr lang="en-US" sz="3200" dirty="0">
                <a:solidFill>
                  <a:srgbClr val="003399"/>
                </a:solidFill>
              </a:rPr>
              <a:t> </a:t>
            </a:r>
            <a:r>
              <a:rPr lang="en-US" sz="3200" dirty="0" err="1">
                <a:solidFill>
                  <a:srgbClr val="003399"/>
                </a:solidFill>
              </a:rPr>
              <a:t>Trình</a:t>
            </a:r>
            <a:r>
              <a:rPr lang="en-US" sz="3200" dirty="0">
                <a:solidFill>
                  <a:srgbClr val="003399"/>
                </a:solidFill>
              </a:rPr>
              <a:t> </a:t>
            </a:r>
            <a:r>
              <a:rPr lang="en-US" sz="3200" dirty="0" err="1" smtClean="0">
                <a:solidFill>
                  <a:srgbClr val="003399"/>
                </a:solidFill>
              </a:rPr>
              <a:t>bày</a:t>
            </a:r>
            <a:r>
              <a:rPr lang="en-US" sz="3200" dirty="0" smtClean="0">
                <a:solidFill>
                  <a:srgbClr val="003399"/>
                </a:solidFill>
              </a:rPr>
              <a:t> </a:t>
            </a:r>
            <a:r>
              <a:rPr lang="en-US" sz="3200" dirty="0" err="1" smtClean="0">
                <a:solidFill>
                  <a:srgbClr val="003399"/>
                </a:solidFill>
              </a:rPr>
              <a:t>kết</a:t>
            </a:r>
            <a:r>
              <a:rPr lang="en-US" sz="3200" dirty="0" smtClean="0">
                <a:solidFill>
                  <a:srgbClr val="003399"/>
                </a:solidFill>
              </a:rPr>
              <a:t> </a:t>
            </a:r>
            <a:r>
              <a:rPr lang="en-US" sz="3200" dirty="0" err="1" smtClean="0">
                <a:solidFill>
                  <a:srgbClr val="003399"/>
                </a:solidFill>
              </a:rPr>
              <a:t>quả</a:t>
            </a:r>
            <a:r>
              <a:rPr lang="en-US" sz="3200" dirty="0" smtClean="0">
                <a:solidFill>
                  <a:srgbClr val="003399"/>
                </a:solidFill>
              </a:rPr>
              <a:t> </a:t>
            </a:r>
            <a:r>
              <a:rPr lang="en-US" sz="3200" dirty="0" err="1" smtClean="0">
                <a:solidFill>
                  <a:srgbClr val="003399"/>
                </a:solidFill>
              </a:rPr>
              <a:t>thảo</a:t>
            </a:r>
            <a:r>
              <a:rPr lang="en-US" sz="3200" dirty="0" smtClean="0">
                <a:solidFill>
                  <a:srgbClr val="003399"/>
                </a:solidFill>
              </a:rPr>
              <a:t> </a:t>
            </a:r>
            <a:r>
              <a:rPr lang="en-US" sz="3200" dirty="0" err="1" smtClean="0">
                <a:solidFill>
                  <a:srgbClr val="003399"/>
                </a:solidFill>
              </a:rPr>
              <a:t>luận</a:t>
            </a:r>
            <a:r>
              <a:rPr lang="en-US" sz="3200" dirty="0" smtClean="0">
                <a:solidFill>
                  <a:srgbClr val="003399"/>
                </a:solidFill>
              </a:rPr>
              <a:t>.</a:t>
            </a:r>
            <a:endParaRPr lang="en-US" sz="3200" dirty="0">
              <a:solidFill>
                <a:srgbClr val="003399"/>
              </a:solidFill>
            </a:endParaRPr>
          </a:p>
        </p:txBody>
      </p:sp>
      <p:sp>
        <p:nvSpPr>
          <p:cNvPr id="128004" name="Slide Number Placeholder 5"/>
          <p:cNvSpPr>
            <a:spLocks noGrp="1"/>
          </p:cNvSpPr>
          <p:nvPr>
            <p:ph type="sldNum" sz="quarter" idx="12"/>
          </p:nvPr>
        </p:nvSpPr>
        <p:spPr>
          <a:xfrm>
            <a:off x="3432175" y="6607175"/>
            <a:ext cx="2133600" cy="250825"/>
          </a:xfrm>
          <a:noFill/>
        </p:spPr>
        <p:txBody>
          <a:bodyPr/>
          <a:lstStyle/>
          <a:p>
            <a:fld id="{F7B0E922-44BF-4BF6-BDEF-069ADFFB354E}" type="slidenum">
              <a:rPr lang="en-US" smtClean="0">
                <a:latin typeface="Arial" pitchFamily="34" charset="0"/>
              </a:rPr>
              <a:pPr/>
              <a:t>39</a:t>
            </a:fld>
            <a:endParaRPr lang="en-US" smtClean="0">
              <a:latin typeface="Arial"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noChangeArrowheads="1"/>
          </p:cNvSpPr>
          <p:nvPr>
            <p:ph type="title"/>
          </p:nvPr>
        </p:nvSpPr>
        <p:spPr/>
        <p:txBody>
          <a:bodyPr/>
          <a:lstStyle/>
          <a:p>
            <a:r>
              <a:rPr lang="en-US" dirty="0" smtClean="0"/>
              <a:t>INTRODUCTION</a:t>
            </a:r>
          </a:p>
        </p:txBody>
      </p:sp>
      <p:sp>
        <p:nvSpPr>
          <p:cNvPr id="19458" name="Rectangle 3"/>
          <p:cNvSpPr>
            <a:spLocks noGrp="1" noChangeArrowheads="1"/>
          </p:cNvSpPr>
          <p:nvPr>
            <p:ph type="body" idx="1"/>
          </p:nvPr>
        </p:nvSpPr>
        <p:spPr>
          <a:xfrm>
            <a:off x="457200" y="1676400"/>
            <a:ext cx="8229600" cy="4449763"/>
          </a:xfrm>
        </p:spPr>
        <p:txBody>
          <a:bodyPr/>
          <a:lstStyle/>
          <a:p>
            <a:pPr algn="just"/>
            <a:r>
              <a:rPr lang="en-US" dirty="0" smtClean="0">
                <a:hlinkClick r:id="rId2" action="ppaction://hlinkfile"/>
              </a:rPr>
              <a:t>Decision</a:t>
            </a:r>
            <a:r>
              <a:rPr lang="en-US" dirty="0" smtClean="0"/>
              <a:t> on implementing self-assessment for Electrical Engineering – College of Engineering Technology (</a:t>
            </a:r>
            <a:r>
              <a:rPr lang="en-US" dirty="0" err="1" smtClean="0"/>
              <a:t>CoET</a:t>
            </a:r>
            <a:r>
              <a:rPr lang="en-US" dirty="0" smtClean="0"/>
              <a:t>)</a:t>
            </a:r>
          </a:p>
          <a:p>
            <a:pPr algn="just"/>
            <a:r>
              <a:rPr lang="en-US" dirty="0" smtClean="0"/>
              <a:t>Self-assessment Committee, QA team of </a:t>
            </a:r>
            <a:r>
              <a:rPr lang="en-US" dirty="0" err="1" smtClean="0"/>
              <a:t>CoET</a:t>
            </a:r>
            <a:r>
              <a:rPr lang="en-US" dirty="0" smtClean="0"/>
              <a:t>, Consultant Group, Secretarial Group, Internal Auditing Group</a:t>
            </a:r>
            <a:r>
              <a:rPr lang="en-US" dirty="0" smtClean="0"/>
              <a:t>. (*)</a:t>
            </a:r>
            <a:endParaRPr lang="en-US" dirty="0" smtClean="0"/>
          </a:p>
          <a:p>
            <a:r>
              <a:rPr lang="en-US" dirty="0" smtClean="0"/>
              <a:t>Project Action Plan</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130050" name="Picture 4" descr="http://www.kylelambert.co.uk/about/thankyou/images/thankyou.jpg"/>
          <p:cNvPicPr>
            <a:picLocks noChangeAspect="1" noChangeArrowheads="1"/>
          </p:cNvPicPr>
          <p:nvPr/>
        </p:nvPicPr>
        <p:blipFill>
          <a:blip r:embed="rId3"/>
          <a:srcRect/>
          <a:stretch>
            <a:fillRect/>
          </a:stretch>
        </p:blipFill>
        <p:spPr bwMode="auto">
          <a:xfrm>
            <a:off x="1060450" y="3733800"/>
            <a:ext cx="6864350" cy="2300287"/>
          </a:xfrm>
          <a:prstGeom prst="rect">
            <a:avLst/>
          </a:prstGeom>
          <a:noFill/>
          <a:ln w="9525">
            <a:noFill/>
            <a:miter lim="800000"/>
            <a:headEnd/>
            <a:tailEnd/>
          </a:ln>
        </p:spPr>
      </p:pic>
      <p:sp>
        <p:nvSpPr>
          <p:cNvPr id="130051" name="Rectangle 3"/>
          <p:cNvSpPr>
            <a:spLocks noChangeArrowheads="1"/>
          </p:cNvSpPr>
          <p:nvPr/>
        </p:nvSpPr>
        <p:spPr bwMode="auto">
          <a:xfrm>
            <a:off x="381000" y="1981200"/>
            <a:ext cx="8001000" cy="1295400"/>
          </a:xfrm>
          <a:prstGeom prst="rect">
            <a:avLst/>
          </a:prstGeom>
          <a:noFill/>
          <a:ln w="9525">
            <a:noFill/>
            <a:miter lim="800000"/>
            <a:headEnd/>
            <a:tailEnd/>
          </a:ln>
        </p:spPr>
        <p:txBody>
          <a:bodyPr/>
          <a:lstStyle/>
          <a:p>
            <a:pPr marL="447675" indent="-382588" algn="ctr">
              <a:spcBef>
                <a:spcPct val="20000"/>
              </a:spcBef>
            </a:pPr>
            <a:r>
              <a:rPr lang="en-US" sz="4800" b="1" dirty="0" err="1">
                <a:solidFill>
                  <a:srgbClr val="FF0000"/>
                </a:solidFill>
                <a:latin typeface="Arial" pitchFamily="34" charset="0"/>
              </a:rPr>
              <a:t>Xin</a:t>
            </a:r>
            <a:r>
              <a:rPr lang="en-US" sz="4800" b="1" dirty="0">
                <a:solidFill>
                  <a:srgbClr val="FF0000"/>
                </a:solidFill>
                <a:latin typeface="Arial" pitchFamily="34" charset="0"/>
              </a:rPr>
              <a:t> </a:t>
            </a:r>
            <a:r>
              <a:rPr lang="en-US" sz="4800" b="1" dirty="0" err="1">
                <a:solidFill>
                  <a:srgbClr val="FF0000"/>
                </a:solidFill>
                <a:latin typeface="Arial" pitchFamily="34" charset="0"/>
              </a:rPr>
              <a:t>chân</a:t>
            </a:r>
            <a:r>
              <a:rPr lang="en-US" sz="4800" b="1" dirty="0">
                <a:solidFill>
                  <a:srgbClr val="FF0000"/>
                </a:solidFill>
                <a:latin typeface="Arial" pitchFamily="34" charset="0"/>
              </a:rPr>
              <a:t> </a:t>
            </a:r>
            <a:r>
              <a:rPr lang="en-US" sz="4800" b="1" dirty="0" err="1">
                <a:solidFill>
                  <a:srgbClr val="FF0000"/>
                </a:solidFill>
                <a:latin typeface="Arial" pitchFamily="34" charset="0"/>
              </a:rPr>
              <a:t>thành</a:t>
            </a:r>
            <a:r>
              <a:rPr lang="en-US" sz="4800" b="1" dirty="0">
                <a:solidFill>
                  <a:srgbClr val="FF0000"/>
                </a:solidFill>
                <a:latin typeface="Arial" pitchFamily="34" charset="0"/>
              </a:rPr>
              <a:t> </a:t>
            </a:r>
            <a:r>
              <a:rPr lang="en-US" sz="4800" b="1" dirty="0" err="1">
                <a:solidFill>
                  <a:srgbClr val="FF0000"/>
                </a:solidFill>
                <a:latin typeface="Arial" pitchFamily="34" charset="0"/>
              </a:rPr>
              <a:t>cám</a:t>
            </a:r>
            <a:r>
              <a:rPr lang="en-US" sz="4800" b="1" dirty="0">
                <a:solidFill>
                  <a:srgbClr val="FF0000"/>
                </a:solidFill>
                <a:latin typeface="Arial" pitchFamily="34" charset="0"/>
              </a:rPr>
              <a:t> </a:t>
            </a:r>
            <a:r>
              <a:rPr lang="vi-VN" sz="4800" b="1" dirty="0">
                <a:solidFill>
                  <a:srgbClr val="FF0000"/>
                </a:solidFill>
                <a:latin typeface="Arial" pitchFamily="34" charset="0"/>
              </a:rPr>
              <a:t>ơn</a:t>
            </a:r>
            <a:r>
              <a:rPr lang="en-US" sz="4800" b="1" dirty="0">
                <a:solidFill>
                  <a:srgbClr val="FF0000"/>
                </a:solidFill>
                <a:latin typeface="Arial" pitchFamily="34" charset="0"/>
              </a:rPr>
              <a:t> </a:t>
            </a:r>
            <a:r>
              <a:rPr lang="en-US" sz="4800" b="1" dirty="0" err="1">
                <a:solidFill>
                  <a:srgbClr val="FF0000"/>
                </a:solidFill>
                <a:latin typeface="Arial" pitchFamily="34" charset="0"/>
              </a:rPr>
              <a:t>quý</a:t>
            </a:r>
            <a:r>
              <a:rPr lang="en-US" sz="4800" b="1" dirty="0">
                <a:solidFill>
                  <a:srgbClr val="FF0000"/>
                </a:solidFill>
                <a:latin typeface="Arial" pitchFamily="34" charset="0"/>
              </a:rPr>
              <a:t> </a:t>
            </a:r>
            <a:r>
              <a:rPr lang="en-US" sz="4800" b="1" dirty="0" err="1">
                <a:solidFill>
                  <a:srgbClr val="FF0000"/>
                </a:solidFill>
                <a:latin typeface="Arial" pitchFamily="34" charset="0"/>
              </a:rPr>
              <a:t>thầy</a:t>
            </a:r>
            <a:r>
              <a:rPr lang="en-US" sz="4800" b="1" dirty="0">
                <a:solidFill>
                  <a:srgbClr val="FF0000"/>
                </a:solidFill>
                <a:latin typeface="Arial" pitchFamily="34" charset="0"/>
              </a:rPr>
              <a:t> </a:t>
            </a:r>
            <a:r>
              <a:rPr lang="en-US" sz="4800" b="1" dirty="0" err="1">
                <a:solidFill>
                  <a:srgbClr val="FF0000"/>
                </a:solidFill>
                <a:latin typeface="Arial" pitchFamily="34" charset="0"/>
              </a:rPr>
              <a:t>cô</a:t>
            </a:r>
            <a:r>
              <a:rPr lang="en-US" sz="4800" b="1" dirty="0">
                <a:solidFill>
                  <a:srgbClr val="FF0000"/>
                </a:solidFill>
                <a:latin typeface="Arial" pitchFamily="34" charset="0"/>
              </a:rPr>
              <a:t>!</a:t>
            </a:r>
          </a:p>
        </p:txBody>
      </p:sp>
    </p:spTree>
  </p:cSld>
  <p:clrMapOvr>
    <a:masterClrMapping/>
  </p:clrMapOvr>
  <p:transition spd="med">
    <p:cover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p:txBody>
          <a:bodyPr/>
          <a:lstStyle/>
          <a:p>
            <a:r>
              <a:rPr lang="en-US" smtClean="0"/>
              <a:t>Part 2 (Mr. Nguyen Khanh Son)</a:t>
            </a:r>
          </a:p>
        </p:txBody>
      </p:sp>
      <p:sp>
        <p:nvSpPr>
          <p:cNvPr id="20482" name="Content Placeholder 2"/>
          <p:cNvSpPr>
            <a:spLocks noGrp="1"/>
          </p:cNvSpPr>
          <p:nvPr>
            <p:ph idx="1"/>
          </p:nvPr>
        </p:nvSpPr>
        <p:spPr/>
        <p:txBody>
          <a:bodyPr/>
          <a:lstStyle/>
          <a:p>
            <a:r>
              <a:rPr lang="en-US" smtClean="0"/>
              <a:t>New information of AUN</a:t>
            </a:r>
          </a:p>
          <a:p>
            <a:r>
              <a:rPr lang="en-US" smtClean="0"/>
              <a:t>Materials:</a:t>
            </a:r>
          </a:p>
          <a:p>
            <a:pPr lvl="1"/>
            <a:r>
              <a:rPr lang="en-US" smtClean="0"/>
              <a:t> AUN-QA Manual</a:t>
            </a:r>
          </a:p>
          <a:p>
            <a:pPr lvl="1"/>
            <a:r>
              <a:rPr lang="en-US" smtClean="0"/>
              <a:t> Sample Self-assessment Report of AUN University</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a:xfrm>
            <a:off x="1828800" y="0"/>
            <a:ext cx="6908800" cy="1143000"/>
          </a:xfrm>
        </p:spPr>
        <p:txBody>
          <a:bodyPr/>
          <a:lstStyle/>
          <a:p>
            <a:pPr algn="l" eaLnBrk="1" hangingPunct="1"/>
            <a:r>
              <a:rPr lang="en-GB" sz="2800" smtClean="0"/>
              <a:t>    Accreditation Agencies </a:t>
            </a:r>
            <a:br>
              <a:rPr lang="en-GB" sz="2800" smtClean="0"/>
            </a:br>
            <a:r>
              <a:rPr lang="en-GB" sz="2800" smtClean="0"/>
              <a:t>(within and outside ASEAN)</a:t>
            </a:r>
            <a:endParaRPr lang="en-US" sz="2800" smtClean="0"/>
          </a:p>
        </p:txBody>
      </p:sp>
      <p:graphicFrame>
        <p:nvGraphicFramePr>
          <p:cNvPr id="3115" name="Group 43"/>
          <p:cNvGraphicFramePr>
            <a:graphicFrameLocks noGrp="1"/>
          </p:cNvGraphicFramePr>
          <p:nvPr>
            <p:ph type="tbl" idx="1"/>
          </p:nvPr>
        </p:nvGraphicFramePr>
        <p:xfrm>
          <a:off x="254000" y="1339850"/>
          <a:ext cx="8678863" cy="5191444"/>
        </p:xfrm>
        <a:graphic>
          <a:graphicData uri="http://schemas.openxmlformats.org/drawingml/2006/table">
            <a:tbl>
              <a:tblPr/>
              <a:tblGrid>
                <a:gridCol w="1582738"/>
                <a:gridCol w="7096125"/>
              </a:tblGrid>
              <a:tr h="48736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pitchFamily="34" charset="0"/>
                          <a:cs typeface="Arial" pitchFamily="34" charset="0"/>
                        </a:rPr>
                        <a:t>Country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pitchFamily="34" charset="0"/>
                          <a:cs typeface="Arial" pitchFamily="34" charset="0"/>
                        </a:rPr>
                        <a:t>Accreditation Agency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99"/>
                    </a:solidFill>
                  </a:tcPr>
                </a:tc>
              </a:tr>
              <a:tr h="4095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USA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Council for Higher Education Accreditation (CHEA) 1996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99"/>
                    </a:solidFill>
                  </a:tcPr>
                </a:tc>
              </a:tr>
              <a:tr h="3905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UK</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British Accreditation Council (BAC) 1984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99"/>
                    </a:solidFill>
                  </a:tcPr>
                </a:tc>
              </a:tr>
              <a:tr h="401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Australia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Australian Universities Quality Agency (AUQA) 2000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99"/>
                    </a:solidFill>
                  </a:tcPr>
                </a:tc>
              </a:tr>
              <a:tr h="422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Cambodia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Accreditation Committee of Cambodia (ACC) 2003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99"/>
                    </a:solidFill>
                  </a:tcPr>
                </a:tc>
              </a:tr>
              <a:tr h="422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Indonesia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National Accreditation Board for Higher Education (BAN-PT) 1994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99"/>
                    </a:solidFill>
                  </a:tcPr>
                </a:tc>
              </a:tr>
              <a:tr h="4222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Malaysia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Malaysian Qualifications Authority (MQA) 2006</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99"/>
                    </a:solidFill>
                  </a:tcPr>
                </a:tc>
              </a:tr>
              <a:tr h="6810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Thailand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Office of the National Education Standards and Quality Assessment (ONESQA) 2000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99"/>
                    </a:solidFill>
                  </a:tcPr>
                </a:tc>
              </a:tr>
              <a:tr h="91440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The Philippines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chemeClr val="tx1"/>
                          </a:solidFill>
                          <a:effectLst/>
                          <a:latin typeface="Arial" pitchFamily="34" charset="0"/>
                          <a:cs typeface="Arial" pitchFamily="34" charset="0"/>
                        </a:rPr>
                        <a:t>Accrediting Agency of Chartered Colleges and Universities in the Philippines (AACCUP) 1989, Philippines Accrediting Association of Schools, Colleges and Universities (PAASCU) 1957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CFF99"/>
                    </a:solidFill>
                  </a:tcPr>
                </a:tc>
              </a:tr>
              <a:tr h="4016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pitchFamily="34" charset="0"/>
                          <a:cs typeface="Arial" pitchFamily="34" charset="0"/>
                        </a:rPr>
                        <a:t>Vietnam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pitchFamily="34" charset="0"/>
                          <a:cs typeface="Arial" pitchFamily="34" charset="0"/>
                        </a:rPr>
                        <a:t>General Department of Education Testing and Accreditation 2003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CFF99"/>
                    </a:solidFill>
                  </a:tcPr>
                </a:tc>
              </a:tr>
            </a:tbl>
          </a:graphicData>
        </a:graphic>
      </p:graphicFrame>
      <p:sp>
        <p:nvSpPr>
          <p:cNvPr id="21541" name="Slide Number Placeholder 5"/>
          <p:cNvSpPr>
            <a:spLocks noGrp="1"/>
          </p:cNvSpPr>
          <p:nvPr>
            <p:ph type="sldNum" sz="quarter" idx="12"/>
          </p:nvPr>
        </p:nvSpPr>
        <p:spPr>
          <a:noFill/>
        </p:spPr>
        <p:txBody>
          <a:bodyPr/>
          <a:lstStyle/>
          <a:p>
            <a:fld id="{40AC33E3-A6ED-4D77-9EDD-B196B5F36D8E}" type="slidenum">
              <a:rPr lang="en-US" smtClean="0">
                <a:solidFill>
                  <a:schemeClr val="bg1"/>
                </a:solidFill>
                <a:latin typeface="Arial" pitchFamily="34" charset="0"/>
                <a:ea typeface="Arial Unicode MS" pitchFamily="34" charset="-128"/>
                <a:cs typeface="Arial Unicode MS" pitchFamily="34" charset="-128"/>
              </a:rPr>
              <a:pPr/>
              <a:t>6</a:t>
            </a:fld>
            <a:endParaRPr lang="en-US" smtClean="0">
              <a:solidFill>
                <a:schemeClr val="bg1"/>
              </a:solidFill>
              <a:latin typeface="Arial" pitchFamily="34" charset="0"/>
              <a:ea typeface="Arial Unicode MS" pitchFamily="34" charset="-128"/>
              <a:cs typeface="Arial Unicode MS" pitchFamily="34" charset="-128"/>
            </a:endParaRPr>
          </a:p>
        </p:txBody>
      </p:sp>
      <p:sp>
        <p:nvSpPr>
          <p:cNvPr id="21542" name="Text Box 3"/>
          <p:cNvSpPr txBox="1">
            <a:spLocks noChangeArrowheads="1"/>
          </p:cNvSpPr>
          <p:nvPr/>
        </p:nvSpPr>
        <p:spPr bwMode="auto">
          <a:xfrm>
            <a:off x="0" y="6519863"/>
            <a:ext cx="3743325" cy="366712"/>
          </a:xfrm>
          <a:prstGeom prst="rect">
            <a:avLst/>
          </a:prstGeom>
          <a:noFill/>
          <a:ln w="9525">
            <a:noFill/>
            <a:miter lim="800000"/>
            <a:headEnd/>
            <a:tailEnd/>
          </a:ln>
        </p:spPr>
        <p:txBody>
          <a:bodyPr>
            <a:spAutoFit/>
          </a:bodyPr>
          <a:lstStyle/>
          <a:p>
            <a:pPr>
              <a:spcBef>
                <a:spcPct val="50000"/>
              </a:spcBef>
            </a:pPr>
            <a:r>
              <a:rPr lang="en-US">
                <a:solidFill>
                  <a:schemeClr val="bg1"/>
                </a:solidFill>
                <a:cs typeface="Arial" pitchFamily="34" charset="0"/>
              </a:rPr>
              <a:t>QA in Higher Education</a:t>
            </a:r>
          </a:p>
        </p:txBody>
      </p:sp>
      <p:sp>
        <p:nvSpPr>
          <p:cNvPr id="21543" name="Text Box 4"/>
          <p:cNvSpPr txBox="1">
            <a:spLocks noChangeArrowheads="1"/>
          </p:cNvSpPr>
          <p:nvPr/>
        </p:nvSpPr>
        <p:spPr bwMode="auto">
          <a:xfrm>
            <a:off x="7851775" y="6521450"/>
            <a:ext cx="1292225" cy="366713"/>
          </a:xfrm>
          <a:prstGeom prst="rect">
            <a:avLst/>
          </a:prstGeom>
          <a:noFill/>
          <a:ln w="9525">
            <a:noFill/>
            <a:miter lim="800000"/>
            <a:headEnd/>
            <a:tailEnd/>
          </a:ln>
        </p:spPr>
        <p:txBody>
          <a:bodyPr>
            <a:spAutoFit/>
          </a:bodyPr>
          <a:lstStyle/>
          <a:p>
            <a:pPr algn="r">
              <a:spcBef>
                <a:spcPct val="50000"/>
              </a:spcBef>
            </a:pPr>
            <a:r>
              <a:rPr lang="en-US">
                <a:solidFill>
                  <a:schemeClr val="bg1"/>
                </a:solidFill>
                <a:cs typeface="Arial" pitchFamily="34" charset="0"/>
              </a:rPr>
              <a:t>M101-123</a:t>
            </a:r>
          </a:p>
        </p:txBody>
      </p:sp>
      <p:sp>
        <p:nvSpPr>
          <p:cNvPr id="21544" name="Text Box 40"/>
          <p:cNvSpPr txBox="1">
            <a:spLocks noChangeArrowheads="1"/>
          </p:cNvSpPr>
          <p:nvPr/>
        </p:nvSpPr>
        <p:spPr bwMode="auto">
          <a:xfrm>
            <a:off x="3802063" y="6256338"/>
            <a:ext cx="5138737" cy="274637"/>
          </a:xfrm>
          <a:prstGeom prst="rect">
            <a:avLst/>
          </a:prstGeom>
          <a:noFill/>
          <a:ln w="9525">
            <a:noFill/>
            <a:miter lim="800000"/>
            <a:headEnd/>
            <a:tailEnd/>
          </a:ln>
        </p:spPr>
        <p:txBody>
          <a:bodyPr>
            <a:spAutoFit/>
          </a:bodyPr>
          <a:lstStyle/>
          <a:p>
            <a:pPr algn="r">
              <a:spcBef>
                <a:spcPct val="50000"/>
              </a:spcBef>
            </a:pPr>
            <a:r>
              <a:rPr lang="en-US" sz="1200">
                <a:cs typeface="Arial" pitchFamily="34" charset="0"/>
              </a:rPr>
              <a:t>Source: Adapted from Higher Education in the World 2007</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a:xfrm>
            <a:off x="1752600" y="228600"/>
            <a:ext cx="6996113" cy="914400"/>
          </a:xfrm>
        </p:spPr>
        <p:txBody>
          <a:bodyPr/>
          <a:lstStyle/>
          <a:p>
            <a:pPr eaLnBrk="1" hangingPunct="1"/>
            <a:r>
              <a:rPr lang="en-GB" sz="4000" smtClean="0"/>
              <a:t>Evolution of AUN-QA</a:t>
            </a:r>
            <a:endParaRPr lang="en-US" sz="4000" smtClean="0"/>
          </a:p>
        </p:txBody>
      </p:sp>
      <p:sp>
        <p:nvSpPr>
          <p:cNvPr id="23554" name="Rectangle 3"/>
          <p:cNvSpPr>
            <a:spLocks noGrp="1" noChangeArrowheads="1"/>
          </p:cNvSpPr>
          <p:nvPr>
            <p:ph idx="1"/>
          </p:nvPr>
        </p:nvSpPr>
        <p:spPr>
          <a:xfrm>
            <a:off x="355600" y="1570038"/>
            <a:ext cx="8497888" cy="4678362"/>
          </a:xfrm>
        </p:spPr>
        <p:txBody>
          <a:bodyPr/>
          <a:lstStyle/>
          <a:p>
            <a:pPr eaLnBrk="1" hangingPunct="1">
              <a:lnSpc>
                <a:spcPct val="80000"/>
              </a:lnSpc>
            </a:pPr>
            <a:r>
              <a:rPr lang="en-GB" sz="2200" smtClean="0">
                <a:solidFill>
                  <a:srgbClr val="0033CC"/>
                </a:solidFill>
              </a:rPr>
              <a:t>1995 -  Establishment of ASEAN University Network (AUN)</a:t>
            </a:r>
          </a:p>
          <a:p>
            <a:pPr eaLnBrk="1" hangingPunct="1">
              <a:lnSpc>
                <a:spcPct val="80000"/>
              </a:lnSpc>
            </a:pPr>
            <a:r>
              <a:rPr lang="en-GB" sz="2200" smtClean="0">
                <a:solidFill>
                  <a:srgbClr val="0033CC"/>
                </a:solidFill>
              </a:rPr>
              <a:t>1998 – Establishment of AUN-QA Network</a:t>
            </a:r>
          </a:p>
          <a:p>
            <a:pPr eaLnBrk="1" hangingPunct="1">
              <a:lnSpc>
                <a:spcPct val="80000"/>
              </a:lnSpc>
            </a:pPr>
            <a:r>
              <a:rPr lang="en-GB" sz="2200" smtClean="0">
                <a:solidFill>
                  <a:srgbClr val="0033CC"/>
                </a:solidFill>
              </a:rPr>
              <a:t>1999 – Establishment of AUN-QA Network Task Force</a:t>
            </a:r>
          </a:p>
          <a:p>
            <a:pPr eaLnBrk="1" hangingPunct="1">
              <a:lnSpc>
                <a:spcPct val="80000"/>
              </a:lnSpc>
            </a:pPr>
            <a:r>
              <a:rPr lang="en-GB" sz="2200" smtClean="0">
                <a:solidFill>
                  <a:srgbClr val="0033CC"/>
                </a:solidFill>
              </a:rPr>
              <a:t>2000 – Establishment of the AUN-QA Centre for Chief Quality Officers (CQOs)</a:t>
            </a:r>
          </a:p>
          <a:p>
            <a:pPr eaLnBrk="1" hangingPunct="1">
              <a:lnSpc>
                <a:spcPct val="80000"/>
              </a:lnSpc>
            </a:pPr>
            <a:r>
              <a:rPr lang="en-GB" sz="2200" smtClean="0">
                <a:solidFill>
                  <a:srgbClr val="0033CC"/>
                </a:solidFill>
              </a:rPr>
              <a:t>2001 – AUN-QA Common Policies, Criteria and Strategic Plan</a:t>
            </a:r>
          </a:p>
          <a:p>
            <a:pPr eaLnBrk="1" hangingPunct="1">
              <a:lnSpc>
                <a:spcPct val="80000"/>
              </a:lnSpc>
            </a:pPr>
            <a:r>
              <a:rPr lang="en-GB" sz="2200" smtClean="0">
                <a:solidFill>
                  <a:srgbClr val="0033CC"/>
                </a:solidFill>
              </a:rPr>
              <a:t>2004 – Endorsement of “AUN-QA Guidelines”</a:t>
            </a:r>
          </a:p>
          <a:p>
            <a:pPr eaLnBrk="1" hangingPunct="1">
              <a:lnSpc>
                <a:spcPct val="80000"/>
              </a:lnSpc>
            </a:pPr>
            <a:r>
              <a:rPr lang="en-GB" sz="2200" smtClean="0">
                <a:solidFill>
                  <a:srgbClr val="0033CC"/>
                </a:solidFill>
              </a:rPr>
              <a:t>2006 – Endorsement of the “Manual for the Implementation of the Guidelines”</a:t>
            </a:r>
          </a:p>
          <a:p>
            <a:pPr eaLnBrk="1" hangingPunct="1">
              <a:lnSpc>
                <a:spcPct val="80000"/>
              </a:lnSpc>
            </a:pPr>
            <a:r>
              <a:rPr lang="en-GB" sz="2200" smtClean="0">
                <a:solidFill>
                  <a:srgbClr val="0033CC"/>
                </a:solidFill>
              </a:rPr>
              <a:t>2007 – </a:t>
            </a:r>
            <a:r>
              <a:rPr lang="en-GB" sz="2200" b="1" smtClean="0">
                <a:solidFill>
                  <a:srgbClr val="0033CC"/>
                </a:solidFill>
              </a:rPr>
              <a:t>Actual quality assessment at programme level</a:t>
            </a:r>
          </a:p>
          <a:p>
            <a:pPr eaLnBrk="1" hangingPunct="1">
              <a:lnSpc>
                <a:spcPct val="80000"/>
              </a:lnSpc>
            </a:pPr>
            <a:r>
              <a:rPr lang="en-US" sz="2200" smtClean="0">
                <a:solidFill>
                  <a:srgbClr val="0033CC"/>
                </a:solidFill>
              </a:rPr>
              <a:t>2008 -</a:t>
            </a:r>
            <a:r>
              <a:rPr lang="en-US" sz="2200" b="1" smtClean="0">
                <a:solidFill>
                  <a:srgbClr val="0033CC"/>
                </a:solidFill>
              </a:rPr>
              <a:t>Training of new AUN-QA assessors</a:t>
            </a:r>
          </a:p>
          <a:p>
            <a:pPr eaLnBrk="1" hangingPunct="1">
              <a:lnSpc>
                <a:spcPct val="80000"/>
              </a:lnSpc>
            </a:pPr>
            <a:r>
              <a:rPr lang="en-US" sz="2200" smtClean="0">
                <a:solidFill>
                  <a:srgbClr val="0033CC"/>
                </a:solidFill>
              </a:rPr>
              <a:t>2011 - </a:t>
            </a:r>
            <a:r>
              <a:rPr lang="en-US" sz="2200" b="1" smtClean="0">
                <a:solidFill>
                  <a:srgbClr val="0033CC"/>
                </a:solidFill>
              </a:rPr>
              <a:t>Guide to AUN Actual Quality Assessment at Program Level. Guidelines for AUN Quality Assessment &amp; Assessors</a:t>
            </a:r>
          </a:p>
          <a:p>
            <a:pPr eaLnBrk="1" hangingPunct="1">
              <a:lnSpc>
                <a:spcPct val="80000"/>
              </a:lnSpc>
            </a:pPr>
            <a:r>
              <a:rPr lang="en-US" sz="2200" smtClean="0">
                <a:solidFill>
                  <a:srgbClr val="0033CC"/>
                </a:solidFill>
              </a:rPr>
              <a:t>2011 -</a:t>
            </a:r>
            <a:r>
              <a:rPr lang="en-GB" sz="2200" b="1" smtClean="0">
                <a:solidFill>
                  <a:srgbClr val="0033CC"/>
                </a:solidFill>
              </a:rPr>
              <a:t>DIES Training Course DAAD - ASEAN-AUN-QA</a:t>
            </a:r>
            <a:endParaRPr lang="en-US" sz="2200" b="1" smtClean="0">
              <a:solidFill>
                <a:srgbClr val="0033CC"/>
              </a:solidFill>
            </a:endParaRPr>
          </a:p>
          <a:p>
            <a:pPr eaLnBrk="1" hangingPunct="1">
              <a:lnSpc>
                <a:spcPct val="80000"/>
              </a:lnSpc>
            </a:pPr>
            <a:endParaRPr lang="en-US" sz="2000" smtClean="0">
              <a:solidFill>
                <a:srgbClr val="0033CC"/>
              </a:solidFill>
            </a:endParaRPr>
          </a:p>
        </p:txBody>
      </p:sp>
      <p:sp>
        <p:nvSpPr>
          <p:cNvPr id="23555" name="Slide Number Placeholder 5"/>
          <p:cNvSpPr>
            <a:spLocks noGrp="1"/>
          </p:cNvSpPr>
          <p:nvPr>
            <p:ph type="sldNum" sz="quarter" idx="12"/>
          </p:nvPr>
        </p:nvSpPr>
        <p:spPr>
          <a:noFill/>
        </p:spPr>
        <p:txBody>
          <a:bodyPr/>
          <a:lstStyle/>
          <a:p>
            <a:fld id="{0A1A7541-D1DA-4485-AEA7-EE227777F11F}" type="slidenum">
              <a:rPr lang="en-US" smtClean="0">
                <a:solidFill>
                  <a:schemeClr val="bg1"/>
                </a:solidFill>
                <a:latin typeface="Arial" pitchFamily="34" charset="0"/>
                <a:ea typeface="Arial Unicode MS" pitchFamily="34" charset="-128"/>
                <a:cs typeface="Arial Unicode MS" pitchFamily="34" charset="-128"/>
              </a:rPr>
              <a:pPr/>
              <a:t>7</a:t>
            </a:fld>
            <a:endParaRPr lang="en-US" smtClean="0">
              <a:solidFill>
                <a:schemeClr val="bg1"/>
              </a:solidFill>
              <a:latin typeface="Arial" pitchFamily="34" charset="0"/>
              <a:ea typeface="Arial Unicode MS" pitchFamily="34" charset="-128"/>
              <a:cs typeface="Arial Unicode MS" pitchFamily="34" charset="-128"/>
            </a:endParaRPr>
          </a:p>
        </p:txBody>
      </p:sp>
      <p:sp>
        <p:nvSpPr>
          <p:cNvPr id="23556" name="Text Box 4"/>
          <p:cNvSpPr txBox="1">
            <a:spLocks noChangeArrowheads="1"/>
          </p:cNvSpPr>
          <p:nvPr/>
        </p:nvSpPr>
        <p:spPr bwMode="auto">
          <a:xfrm>
            <a:off x="0" y="6519863"/>
            <a:ext cx="3743325" cy="366712"/>
          </a:xfrm>
          <a:prstGeom prst="rect">
            <a:avLst/>
          </a:prstGeom>
          <a:noFill/>
          <a:ln w="9525">
            <a:noFill/>
            <a:miter lim="800000"/>
            <a:headEnd/>
            <a:tailEnd/>
          </a:ln>
        </p:spPr>
        <p:txBody>
          <a:bodyPr>
            <a:spAutoFit/>
          </a:bodyPr>
          <a:lstStyle/>
          <a:p>
            <a:pPr>
              <a:spcBef>
                <a:spcPct val="50000"/>
              </a:spcBef>
            </a:pPr>
            <a:r>
              <a:rPr lang="en-US">
                <a:solidFill>
                  <a:schemeClr val="bg1"/>
                </a:solidFill>
                <a:cs typeface="Arial" pitchFamily="34" charset="0"/>
              </a:rPr>
              <a:t>Evolution of AUN-QA </a:t>
            </a:r>
          </a:p>
        </p:txBody>
      </p:sp>
      <p:sp>
        <p:nvSpPr>
          <p:cNvPr id="23557" name="Text Box 5"/>
          <p:cNvSpPr txBox="1">
            <a:spLocks noChangeArrowheads="1"/>
          </p:cNvSpPr>
          <p:nvPr/>
        </p:nvSpPr>
        <p:spPr bwMode="auto">
          <a:xfrm>
            <a:off x="8272463" y="6521450"/>
            <a:ext cx="871537" cy="366713"/>
          </a:xfrm>
          <a:prstGeom prst="rect">
            <a:avLst/>
          </a:prstGeom>
          <a:noFill/>
          <a:ln w="9525">
            <a:noFill/>
            <a:miter lim="800000"/>
            <a:headEnd/>
            <a:tailEnd/>
          </a:ln>
        </p:spPr>
        <p:txBody>
          <a:bodyPr>
            <a:spAutoFit/>
          </a:bodyPr>
          <a:lstStyle/>
          <a:p>
            <a:pPr algn="r">
              <a:spcBef>
                <a:spcPct val="50000"/>
              </a:spcBef>
            </a:pPr>
            <a:r>
              <a:rPr lang="en-US">
                <a:solidFill>
                  <a:schemeClr val="bg1"/>
                </a:solidFill>
                <a:cs typeface="Arial" pitchFamily="34" charset="0"/>
              </a:rPr>
              <a:t>M3-5</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ctrTitle"/>
          </p:nvPr>
        </p:nvSpPr>
        <p:spPr>
          <a:xfrm>
            <a:off x="862013" y="1146175"/>
            <a:ext cx="7772400" cy="3122613"/>
          </a:xfrm>
        </p:spPr>
        <p:txBody>
          <a:bodyPr/>
          <a:lstStyle/>
          <a:p>
            <a:pPr eaLnBrk="1" hangingPunct="1"/>
            <a:r>
              <a:rPr lang="en-GB" sz="4800" smtClean="0"/>
              <a:t>AUN-QA Training Course </a:t>
            </a:r>
            <a:r>
              <a:rPr lang="en-GB" sz="3200" smtClean="0"/>
              <a:t/>
            </a:r>
            <a:br>
              <a:rPr lang="en-GB" sz="3200" smtClean="0"/>
            </a:br>
            <a:r>
              <a:rPr lang="en-GB" sz="3200" smtClean="0"/>
              <a:t>for</a:t>
            </a:r>
            <a:r>
              <a:rPr lang="en-GB" sz="3600" smtClean="0"/>
              <a:t/>
            </a:r>
            <a:br>
              <a:rPr lang="en-GB" sz="3600" smtClean="0"/>
            </a:br>
            <a:r>
              <a:rPr lang="en-GB" sz="3600" smtClean="0">
                <a:solidFill>
                  <a:srgbClr val="003399"/>
                </a:solidFill>
              </a:rPr>
              <a:t>Accomplishing Programme Assessment</a:t>
            </a:r>
            <a:endParaRPr lang="en-US" smtClean="0"/>
          </a:p>
        </p:txBody>
      </p:sp>
      <p:sp>
        <p:nvSpPr>
          <p:cNvPr id="25602" name="Rectangle 7"/>
          <p:cNvSpPr>
            <a:spLocks noGrp="1" noChangeArrowheads="1"/>
          </p:cNvSpPr>
          <p:nvPr>
            <p:ph type="sldNum" sz="quarter" idx="12"/>
          </p:nvPr>
        </p:nvSpPr>
        <p:spPr>
          <a:noFill/>
        </p:spPr>
        <p:txBody>
          <a:bodyPr/>
          <a:lstStyle/>
          <a:p>
            <a:fld id="{D57378FC-FDC0-4661-8FB4-E9955289DA7F}" type="slidenum">
              <a:rPr lang="en-US" smtClean="0">
                <a:solidFill>
                  <a:schemeClr val="bg1"/>
                </a:solidFill>
                <a:latin typeface="Arial" pitchFamily="34" charset="0"/>
                <a:ea typeface="Arial Unicode MS" pitchFamily="34" charset="-128"/>
                <a:cs typeface="Arial Unicode MS" pitchFamily="34" charset="-128"/>
              </a:rPr>
              <a:pPr/>
              <a:t>8</a:t>
            </a:fld>
            <a:endParaRPr lang="en-US" smtClean="0">
              <a:solidFill>
                <a:schemeClr val="bg1"/>
              </a:solidFill>
              <a:latin typeface="Arial" pitchFamily="34" charset="0"/>
              <a:ea typeface="Arial Unicode MS" pitchFamily="34" charset="-128"/>
              <a:cs typeface="Arial Unicode MS" pitchFamily="34" charset="-128"/>
            </a:endParaRPr>
          </a:p>
        </p:txBody>
      </p:sp>
      <p:sp>
        <p:nvSpPr>
          <p:cNvPr id="25603" name="Text Box 7"/>
          <p:cNvSpPr txBox="1">
            <a:spLocks noChangeArrowheads="1"/>
          </p:cNvSpPr>
          <p:nvPr/>
        </p:nvSpPr>
        <p:spPr bwMode="auto">
          <a:xfrm>
            <a:off x="695325" y="3810000"/>
            <a:ext cx="7823200" cy="2032000"/>
          </a:xfrm>
          <a:prstGeom prst="rect">
            <a:avLst/>
          </a:prstGeom>
          <a:noFill/>
          <a:ln w="9525">
            <a:noFill/>
            <a:miter lim="800000"/>
            <a:headEnd/>
            <a:tailEnd/>
          </a:ln>
        </p:spPr>
        <p:txBody>
          <a:bodyPr>
            <a:spAutoFit/>
          </a:bodyPr>
          <a:lstStyle/>
          <a:p>
            <a:pPr>
              <a:spcBef>
                <a:spcPct val="50000"/>
              </a:spcBef>
            </a:pPr>
            <a:r>
              <a:rPr lang="en-US" sz="2800">
                <a:cs typeface="Arial" pitchFamily="34" charset="0"/>
              </a:rPr>
              <a:t>Facilitated by: 	A/Prof. Tan Kay Chuan</a:t>
            </a:r>
            <a:br>
              <a:rPr lang="en-US" sz="2800">
                <a:cs typeface="Arial" pitchFamily="34" charset="0"/>
              </a:rPr>
            </a:br>
            <a:r>
              <a:rPr lang="en-US" sz="2800">
                <a:cs typeface="Arial" pitchFamily="34" charset="0"/>
              </a:rPr>
              <a:t>			Mr. Johnson Ong</a:t>
            </a:r>
            <a:br>
              <a:rPr lang="en-US" sz="2800">
                <a:cs typeface="Arial" pitchFamily="34" charset="0"/>
              </a:rPr>
            </a:br>
            <a:r>
              <a:rPr lang="en-US" sz="2800">
                <a:cs typeface="Arial" pitchFamily="34" charset="0"/>
              </a:rPr>
              <a:t>			Mr. Zhou Qi</a:t>
            </a:r>
          </a:p>
          <a:p>
            <a:pPr algn="r">
              <a:spcBef>
                <a:spcPct val="50000"/>
              </a:spcBef>
            </a:pPr>
            <a:r>
              <a:rPr lang="en-US" sz="2800">
                <a:cs typeface="Arial" pitchFamily="34" charset="0"/>
              </a:rPr>
              <a:t>BANGKOK, 3-7/11/2011</a:t>
            </a:r>
          </a:p>
        </p:txBody>
      </p:sp>
      <p:pic>
        <p:nvPicPr>
          <p:cNvPr id="25604" name="Picture 9" descr="home_top_right"/>
          <p:cNvPicPr>
            <a:picLocks noChangeAspect="1" noChangeArrowheads="1"/>
          </p:cNvPicPr>
          <p:nvPr/>
        </p:nvPicPr>
        <p:blipFill>
          <a:blip r:embed="rId3"/>
          <a:srcRect l="14021" t="34935"/>
          <a:stretch>
            <a:fillRect/>
          </a:stretch>
        </p:blipFill>
        <p:spPr bwMode="auto">
          <a:xfrm>
            <a:off x="1241425" y="5842000"/>
            <a:ext cx="3465513" cy="946150"/>
          </a:xfrm>
          <a:prstGeom prst="rect">
            <a:avLst/>
          </a:prstGeom>
          <a:noFill/>
          <a:ln w="9525">
            <a:noFill/>
            <a:miter lim="800000"/>
            <a:headEnd/>
            <a:tailEnd/>
          </a:ln>
        </p:spPr>
      </p:pic>
      <p:sp>
        <p:nvSpPr>
          <p:cNvPr id="25605" name="Slide Number Placeholder 5"/>
          <p:cNvSpPr txBox="1">
            <a:spLocks/>
          </p:cNvSpPr>
          <p:nvPr/>
        </p:nvSpPr>
        <p:spPr bwMode="auto">
          <a:xfrm>
            <a:off x="3432175" y="6607175"/>
            <a:ext cx="2133600" cy="250825"/>
          </a:xfrm>
          <a:prstGeom prst="rect">
            <a:avLst/>
          </a:prstGeom>
          <a:noFill/>
          <a:ln w="9525">
            <a:noFill/>
            <a:miter lim="800000"/>
            <a:headEnd/>
            <a:tailEnd/>
          </a:ln>
        </p:spPr>
        <p:txBody>
          <a:bodyPr/>
          <a:lstStyle/>
          <a:p>
            <a:pPr algn="ctr"/>
            <a:fld id="{441531C7-CFA6-4155-8D6B-9E8FEF1F255D}" type="slidenum">
              <a:rPr lang="en-US" sz="1400">
                <a:solidFill>
                  <a:schemeClr val="bg1"/>
                </a:solidFill>
                <a:ea typeface="Arial Unicode MS" pitchFamily="34" charset="-128"/>
                <a:cs typeface="Arial Unicode MS" pitchFamily="34" charset="-128"/>
              </a:rPr>
              <a:pPr algn="ctr"/>
              <a:t>8</a:t>
            </a:fld>
            <a:endParaRPr lang="en-US" sz="1400">
              <a:solidFill>
                <a:schemeClr val="bg1"/>
              </a:solidFill>
              <a:ea typeface="Arial Unicode MS" pitchFamily="34" charset="-128"/>
              <a:cs typeface="Arial Unicode MS" pitchFamily="34" charset="-128"/>
            </a:endParaRPr>
          </a:p>
        </p:txBody>
      </p:sp>
      <p:sp>
        <p:nvSpPr>
          <p:cNvPr id="25606" name="Text Box 7"/>
          <p:cNvSpPr txBox="1">
            <a:spLocks noChangeArrowheads="1"/>
          </p:cNvSpPr>
          <p:nvPr/>
        </p:nvSpPr>
        <p:spPr bwMode="auto">
          <a:xfrm>
            <a:off x="1828800" y="304800"/>
            <a:ext cx="6477000" cy="793750"/>
          </a:xfrm>
          <a:prstGeom prst="rect">
            <a:avLst/>
          </a:prstGeom>
          <a:noFill/>
          <a:ln w="9525">
            <a:noFill/>
            <a:miter lim="800000"/>
            <a:headEnd/>
            <a:tailEnd/>
          </a:ln>
        </p:spPr>
        <p:txBody>
          <a:bodyPr>
            <a:spAutoFit/>
          </a:bodyPr>
          <a:lstStyle/>
          <a:p>
            <a:pPr algn="ctr">
              <a:spcBef>
                <a:spcPct val="50000"/>
              </a:spcBef>
            </a:pPr>
            <a:r>
              <a:rPr lang="en-US" sz="2800">
                <a:cs typeface="Arial" pitchFamily="34" charset="0"/>
              </a:rPr>
              <a:t>  </a:t>
            </a:r>
            <a:r>
              <a:rPr lang="en-US" b="1">
                <a:cs typeface="Arial" pitchFamily="34" charset="0"/>
              </a:rPr>
              <a:t>AUN WORSHOP COURSE 1, 10/2011, BANGKOK, THAILAND</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1"/>
          <p:cNvSpPr>
            <a:spLocks noChangeArrowheads="1"/>
          </p:cNvSpPr>
          <p:nvPr/>
        </p:nvSpPr>
        <p:spPr bwMode="auto">
          <a:xfrm>
            <a:off x="557213" y="2971800"/>
            <a:ext cx="7924800" cy="3108325"/>
          </a:xfrm>
          <a:prstGeom prst="rect">
            <a:avLst/>
          </a:prstGeom>
          <a:noFill/>
          <a:ln w="9525">
            <a:noFill/>
            <a:miter lim="800000"/>
            <a:headEnd/>
            <a:tailEnd/>
          </a:ln>
        </p:spPr>
        <p:txBody>
          <a:bodyPr>
            <a:spAutoFit/>
          </a:bodyPr>
          <a:lstStyle/>
          <a:p>
            <a:endParaRPr lang="en-US"/>
          </a:p>
          <a:p>
            <a:pPr algn="ctr"/>
            <a:r>
              <a:rPr lang="en-US"/>
              <a:t> </a:t>
            </a:r>
            <a:r>
              <a:rPr lang="en-US" sz="4000"/>
              <a:t>ASEAN-QA </a:t>
            </a:r>
          </a:p>
          <a:p>
            <a:pPr algn="ctr"/>
            <a:r>
              <a:rPr lang="en-US" sz="4000"/>
              <a:t>IQA Training Workshop Part 1 Bangkok, 17-21st of Oct, 2011, Siam City Hotel</a:t>
            </a:r>
          </a:p>
          <a:p>
            <a:pPr algn="ctr"/>
            <a:endParaRPr lang="en-US"/>
          </a:p>
        </p:txBody>
      </p:sp>
      <p:pic>
        <p:nvPicPr>
          <p:cNvPr id="27650" name="Picture 2"/>
          <p:cNvPicPr>
            <a:picLocks noChangeAspect="1" noChangeArrowheads="1"/>
          </p:cNvPicPr>
          <p:nvPr/>
        </p:nvPicPr>
        <p:blipFill>
          <a:blip r:embed="rId2"/>
          <a:srcRect/>
          <a:stretch>
            <a:fillRect/>
          </a:stretch>
        </p:blipFill>
        <p:spPr bwMode="auto">
          <a:xfrm>
            <a:off x="381000" y="1762125"/>
            <a:ext cx="2657475" cy="815975"/>
          </a:xfrm>
          <a:prstGeom prst="rect">
            <a:avLst/>
          </a:prstGeom>
          <a:noFill/>
          <a:ln w="9525">
            <a:noFill/>
            <a:miter lim="800000"/>
            <a:headEnd/>
            <a:tailEnd/>
          </a:ln>
        </p:spPr>
      </p:pic>
      <p:pic>
        <p:nvPicPr>
          <p:cNvPr id="27651" name="Picture 3"/>
          <p:cNvPicPr>
            <a:picLocks noChangeAspect="1" noChangeArrowheads="1"/>
          </p:cNvPicPr>
          <p:nvPr/>
        </p:nvPicPr>
        <p:blipFill>
          <a:blip r:embed="rId3"/>
          <a:srcRect/>
          <a:stretch>
            <a:fillRect/>
          </a:stretch>
        </p:blipFill>
        <p:spPr bwMode="auto">
          <a:xfrm>
            <a:off x="3671888" y="1787525"/>
            <a:ext cx="1914525" cy="876300"/>
          </a:xfrm>
          <a:prstGeom prst="rect">
            <a:avLst/>
          </a:prstGeom>
          <a:noFill/>
          <a:ln w="9525">
            <a:noFill/>
            <a:miter lim="800000"/>
            <a:headEnd/>
            <a:tailEnd/>
          </a:ln>
        </p:spPr>
      </p:pic>
      <p:pic>
        <p:nvPicPr>
          <p:cNvPr id="27652" name="Picture 4"/>
          <p:cNvPicPr>
            <a:picLocks noChangeAspect="1" noChangeArrowheads="1"/>
          </p:cNvPicPr>
          <p:nvPr/>
        </p:nvPicPr>
        <p:blipFill>
          <a:blip r:embed="rId4"/>
          <a:srcRect/>
          <a:stretch>
            <a:fillRect/>
          </a:stretch>
        </p:blipFill>
        <p:spPr bwMode="auto">
          <a:xfrm>
            <a:off x="6858000" y="1787525"/>
            <a:ext cx="1617663" cy="879475"/>
          </a:xfrm>
          <a:prstGeom prst="rect">
            <a:avLst/>
          </a:prstGeom>
          <a:noFill/>
          <a:ln w="9525">
            <a:noFill/>
            <a:miter lim="800000"/>
            <a:headEnd/>
            <a:tailEnd/>
          </a:ln>
        </p:spPr>
      </p:pic>
      <p:pic>
        <p:nvPicPr>
          <p:cNvPr id="27653" name="Picture 5"/>
          <p:cNvPicPr>
            <a:picLocks noChangeAspect="1" noChangeArrowheads="1"/>
          </p:cNvPicPr>
          <p:nvPr/>
        </p:nvPicPr>
        <p:blipFill>
          <a:blip r:embed="rId5"/>
          <a:srcRect/>
          <a:stretch>
            <a:fillRect/>
          </a:stretch>
        </p:blipFill>
        <p:spPr bwMode="auto">
          <a:xfrm>
            <a:off x="6904038" y="431800"/>
            <a:ext cx="1581150" cy="628650"/>
          </a:xfrm>
          <a:prstGeom prst="rect">
            <a:avLst/>
          </a:prstGeom>
          <a:noFill/>
          <a:ln w="9525">
            <a:noFill/>
            <a:miter lim="800000"/>
            <a:headEnd/>
            <a:tailEnd/>
          </a:ln>
        </p:spPr>
      </p:pic>
      <p:sp>
        <p:nvSpPr>
          <p:cNvPr id="27654" name="Rectangle 1"/>
          <p:cNvSpPr>
            <a:spLocks noChangeArrowheads="1"/>
          </p:cNvSpPr>
          <p:nvPr/>
        </p:nvSpPr>
        <p:spPr bwMode="auto">
          <a:xfrm>
            <a:off x="2001838" y="284163"/>
            <a:ext cx="4572000" cy="701675"/>
          </a:xfrm>
          <a:prstGeom prst="rect">
            <a:avLst/>
          </a:prstGeom>
          <a:solidFill>
            <a:srgbClr val="0000FF"/>
          </a:solidFill>
          <a:ln w="9525">
            <a:noFill/>
            <a:miter lim="800000"/>
            <a:headEnd/>
            <a:tailEnd/>
          </a:ln>
        </p:spPr>
        <p:txBody>
          <a:bodyPr>
            <a:spAutoFit/>
          </a:bodyPr>
          <a:lstStyle/>
          <a:p>
            <a:r>
              <a:rPr lang="en-US">
                <a:solidFill>
                  <a:schemeClr val="bg1"/>
                </a:solidFill>
              </a:rPr>
              <a:t>HRK German Rector’s Conference</a:t>
            </a:r>
          </a:p>
          <a:p>
            <a:r>
              <a:rPr lang="en-US">
                <a:solidFill>
                  <a:schemeClr val="bg1"/>
                </a:solidFill>
              </a:rPr>
              <a:t>The voice of the UNIVERSITIES</a:t>
            </a:r>
            <a:r>
              <a:rPr lang="en-US"/>
              <a:t> </a:t>
            </a:r>
          </a:p>
        </p:txBody>
      </p:sp>
    </p:spTree>
  </p:cSld>
  <p:clrMapOvr>
    <a:masterClrMapping/>
  </p:clrMapOvr>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3395</TotalTime>
  <Words>2847</Words>
  <Application>Microsoft Office PowerPoint</Application>
  <PresentationFormat>On-screen Show (4:3)</PresentationFormat>
  <Paragraphs>922</Paragraphs>
  <Slides>40</Slides>
  <Notes>27</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Default Design</vt:lpstr>
      <vt:lpstr>Slide 1</vt:lpstr>
      <vt:lpstr>INTRODUCTION</vt:lpstr>
      <vt:lpstr>WORKSHOP OUTLINE</vt:lpstr>
      <vt:lpstr>INTRODUCTION</vt:lpstr>
      <vt:lpstr>Part 2 (Mr. Nguyen Khanh Son)</vt:lpstr>
      <vt:lpstr>    Accreditation Agencies  (within and outside ASEAN)</vt:lpstr>
      <vt:lpstr>Evolution of AUN-QA</vt:lpstr>
      <vt:lpstr>AUN-QA Training Course  for Accomplishing Programme Assessment</vt:lpstr>
      <vt:lpstr>Slide 9</vt:lpstr>
      <vt:lpstr>              AUN-QA Models</vt:lpstr>
      <vt:lpstr>QA Mechanisms</vt:lpstr>
      <vt:lpstr>External QA System</vt:lpstr>
      <vt:lpstr>PARTICIPANT’S MATERIAL </vt:lpstr>
      <vt:lpstr>Guide to AUN Actual Quality Assessment at Programme Level</vt:lpstr>
      <vt:lpstr>Guide to AUN Actual Quality Assessment at Programme Level</vt:lpstr>
      <vt:lpstr>Slide 16</vt:lpstr>
      <vt:lpstr>REGULAR CONCEPTS</vt:lpstr>
      <vt:lpstr>Learning Outcomes</vt:lpstr>
      <vt:lpstr>Learning Outcomes</vt:lpstr>
      <vt:lpstr>Part 3 (Mr. Phan Minh Nhat)</vt:lpstr>
      <vt:lpstr>Slide 21</vt:lpstr>
      <vt:lpstr>AUN CRITERIA 2. Programme Specification</vt:lpstr>
      <vt:lpstr>2. Programme Specification</vt:lpstr>
      <vt:lpstr>2. Programme Specification</vt:lpstr>
      <vt:lpstr>2. Programme Specifications</vt:lpstr>
      <vt:lpstr>PDCA Approach to  Self-assessment at Programme Level</vt:lpstr>
      <vt:lpstr>DEVELOP PLAN</vt:lpstr>
      <vt:lpstr>Self-Assessment (Gaps Analysis)</vt:lpstr>
      <vt:lpstr>Rating Scale</vt:lpstr>
      <vt:lpstr>Slide 30</vt:lpstr>
      <vt:lpstr>Write SAR - Content of the SAR</vt:lpstr>
      <vt:lpstr>Write SAR - Content of the SAR</vt:lpstr>
      <vt:lpstr>Requirements of SAR</vt:lpstr>
      <vt:lpstr>Slide 34</vt:lpstr>
      <vt:lpstr>Slide 35</vt:lpstr>
      <vt:lpstr>Slide 36</vt:lpstr>
      <vt:lpstr>Review SAR</vt:lpstr>
      <vt:lpstr>Slide 38</vt:lpstr>
      <vt:lpstr>Part 4: SAR Review Exercise</vt:lpstr>
      <vt:lpstr>Slide 40</vt:lpstr>
    </vt:vector>
  </TitlesOfParts>
  <Company>CANTHO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LRC</dc:creator>
  <cp:lastModifiedBy>Phan Minh Nhat</cp:lastModifiedBy>
  <cp:revision>242</cp:revision>
  <dcterms:created xsi:type="dcterms:W3CDTF">2008-08-06T06:37:20Z</dcterms:created>
  <dcterms:modified xsi:type="dcterms:W3CDTF">2011-12-02T00:21:40Z</dcterms:modified>
</cp:coreProperties>
</file>